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73" r:id="rId2"/>
    <p:sldId id="274" r:id="rId3"/>
    <p:sldId id="271" r:id="rId4"/>
    <p:sldId id="275" r:id="rId5"/>
    <p:sldId id="276" r:id="rId6"/>
    <p:sldId id="277" r:id="rId7"/>
    <p:sldId id="278" r:id="rId8"/>
    <p:sldId id="281" r:id="rId9"/>
    <p:sldId id="282" r:id="rId10"/>
    <p:sldId id="283" r:id="rId11"/>
    <p:sldId id="284" r:id="rId12"/>
    <p:sldId id="285" r:id="rId13"/>
    <p:sldId id="286" r:id="rId14"/>
    <p:sldId id="293" r:id="rId15"/>
    <p:sldId id="287" r:id="rId16"/>
    <p:sldId id="294" r:id="rId17"/>
    <p:sldId id="288" r:id="rId18"/>
    <p:sldId id="295" r:id="rId19"/>
    <p:sldId id="289" r:id="rId20"/>
    <p:sldId id="296" r:id="rId21"/>
    <p:sldId id="290" r:id="rId22"/>
    <p:sldId id="291" r:id="rId23"/>
    <p:sldId id="297" r:id="rId24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9" d="100"/>
          <a:sy n="79" d="100"/>
        </p:scale>
        <p:origin x="101" y="5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DB494C9-01F6-4ACF-AD05-FA86CD413CBA}" type="datetimeFigureOut">
              <a:rPr lang="hr-HR" smtClean="0"/>
              <a:t>26.2.2024.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DD4F09-3634-4A95-8153-5BE12FCAD6BC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41815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zervirano mjesto slike slajd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Rezervirano mjesto bilježaka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hr-HR" altLang="sr-Latn-RS" dirty="0"/>
              <a:t>Crveni , zeleni , ljubičasti, svijetlo plavi, narančasti, tamno plavi, žuti</a:t>
            </a:r>
          </a:p>
        </p:txBody>
      </p:sp>
      <p:sp>
        <p:nvSpPr>
          <p:cNvPr id="17412" name="Rezervirano mjesto broja slajda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7472C4B-FD34-49F1-B956-3FFDE71B835E}" type="slidenum">
              <a:rPr lang="hr-HR" altLang="sr-Latn-RS">
                <a:latin typeface="Calibri" panose="020F0502020204030204" pitchFamily="34" charset="0"/>
              </a:rPr>
              <a:pPr eaLnBrk="1" hangingPunct="1"/>
              <a:t>3</a:t>
            </a:fld>
            <a:endParaRPr lang="hr-HR" altLang="sr-Latn-R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49390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82DAC6E-0F2B-F3D1-FE5A-14BEBE3556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6F7A6811-A5DC-6047-7289-5DFEBC81F4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24E7CA66-23A6-8443-D4EE-FC9A5D2B9E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9BD1A-0906-4040-81B7-D6974D3085FC}" type="datetimeFigureOut">
              <a:rPr lang="hr-HR" smtClean="0"/>
              <a:t>26.2.2024.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FAA77582-D0A0-BDCD-E4A6-C3648451B1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27C7E02C-0BF4-202D-1DEC-95041C67A2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AC921-24BE-4C6A-A801-1DA4EA28443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516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A19379B-BACB-6EB5-06FE-4983FA00A9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CEFFE4C1-0203-9E4C-DDBD-FF0F81F5FE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BEB600BE-4C34-2BB7-015B-FEACA841D1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9BD1A-0906-4040-81B7-D6974D3085FC}" type="datetimeFigureOut">
              <a:rPr lang="hr-HR" smtClean="0"/>
              <a:t>26.2.2024.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85169102-269D-9C1A-6638-C56F010242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BD3A7B1B-F766-DC1C-701D-583AFEF356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AC921-24BE-4C6A-A801-1DA4EA28443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63894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id="{0C21FD0E-37A9-46D3-BB78-22580C06FED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03FB8276-AFDF-F513-DD67-D617FAA97C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6EABA214-17D7-129A-2A89-7F11E7BACA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9BD1A-0906-4040-81B7-D6974D3085FC}" type="datetimeFigureOut">
              <a:rPr lang="hr-HR" smtClean="0"/>
              <a:t>26.2.2024.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D867CF6B-53B6-14E9-206E-5AA787DBD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424F2CF0-43EC-33A8-2A40-3BC038E784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AC921-24BE-4C6A-A801-1DA4EA28443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1131510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C0E6751-E010-CECF-C742-F3F451942C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FCAE2F90-86E6-5FA0-CDDA-863619DF11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A6993B80-C4F7-FA43-E102-1B662F495A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9BD1A-0906-4040-81B7-D6974D3085FC}" type="datetimeFigureOut">
              <a:rPr lang="hr-HR" smtClean="0"/>
              <a:t>26.2.2024.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8CE23F18-8EF7-37F8-798E-6AF44167D3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95FCA0F2-1749-5A16-C8FC-423DD4171E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AC921-24BE-4C6A-A801-1DA4EA28443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684628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0516E17-EDE7-13E0-6DB8-4216694CFA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7C91E86C-50AF-DACF-D143-B9F6C1F86C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7055FFEC-594C-AC9A-B6D3-DCB549F32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9BD1A-0906-4040-81B7-D6974D3085FC}" type="datetimeFigureOut">
              <a:rPr lang="hr-HR" smtClean="0"/>
              <a:t>26.2.2024.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55482480-F6FE-9368-F9B6-8976CE0D61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6313D483-0284-82F1-F352-D4021BA029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AC921-24BE-4C6A-A801-1DA4EA28443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519046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6E683E77-CD78-EBCF-917B-1784567F68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D9A4FE6-6DD0-37BF-D260-239A56593EA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5D99A7A8-B89A-6192-C347-71DB87BFE2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7BD01E18-C702-47A8-6ABA-FB16B8B87D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9BD1A-0906-4040-81B7-D6974D3085FC}" type="datetimeFigureOut">
              <a:rPr lang="hr-HR" smtClean="0"/>
              <a:t>26.2.2024.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B81DC61C-5A63-EB76-9431-BBE661EBC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1985E956-CEEE-C00D-07E9-B0FD5B138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AC921-24BE-4C6A-A801-1DA4EA28443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22095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05A5064-E48A-D782-DEA4-7A02C02FBF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60D2C840-95FA-33E1-2867-87CEDAED7E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66F0F50B-8352-4B80-79AA-DCF38F07CC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99290E45-F510-109C-3E32-92E2541DA4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5D93ACED-A7F0-6A61-8FE3-94FE519598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id="{4C37158E-F07C-7C5E-D610-EE45D3487E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9BD1A-0906-4040-81B7-D6974D3085FC}" type="datetimeFigureOut">
              <a:rPr lang="hr-HR" smtClean="0"/>
              <a:t>26.2.2024.</a:t>
            </a:fld>
            <a:endParaRPr lang="hr-HR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id="{84A3BFA1-9E9A-9C73-65E0-FBE1622000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id="{6154B0F6-39CE-4992-291E-2C4986DACE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AC921-24BE-4C6A-A801-1DA4EA28443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98212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557E7636-9496-B58D-93B0-60F893CBDC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1F5AF5C4-ABC5-B46D-1D10-CF04D99351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9BD1A-0906-4040-81B7-D6974D3085FC}" type="datetimeFigureOut">
              <a:rPr lang="hr-HR" smtClean="0"/>
              <a:t>26.2.2024.</a:t>
            </a:fld>
            <a:endParaRPr lang="hr-HR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B091ADE4-7114-F249-938E-86392A3F6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048DA907-30CB-189E-EE3B-48A186518A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AC921-24BE-4C6A-A801-1DA4EA28443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5915249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id="{516A5883-BEFD-B930-A9FD-06039AC495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9BD1A-0906-4040-81B7-D6974D3085FC}" type="datetimeFigureOut">
              <a:rPr lang="hr-HR" smtClean="0"/>
              <a:t>26.2.2024.</a:t>
            </a:fld>
            <a:endParaRPr lang="hr-HR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00DB33A7-278B-C98A-3B01-25341900DC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DAFA0B23-7D89-A303-AA55-046873488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AC921-24BE-4C6A-A801-1DA4EA28443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127477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BDD3F42-10EA-D0AE-9839-E27AD59D27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963F3D9-397E-F9FC-374C-0FBFF1C164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78E7697C-426E-F357-F724-D45920F4D3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AE228D6E-8D7F-B39E-D2E7-4B5064AF56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9BD1A-0906-4040-81B7-D6974D3085FC}" type="datetimeFigureOut">
              <a:rPr lang="hr-HR" smtClean="0"/>
              <a:t>26.2.2024.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3C844856-4ED0-D30E-EA31-0AE4E1A3C7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F5814D90-98DF-D6AC-F682-6C84FD43D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AC921-24BE-4C6A-A801-1DA4EA28443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87887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B02B05D-1A75-1716-EC18-E9394D469A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id="{53F9C392-7F89-9E0B-C623-A9F7788F80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7D33CB4A-A155-07A7-0736-4E489FC606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EDE976C8-9F6B-0BEE-9622-E2D23A8137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B9BD1A-0906-4040-81B7-D6974D3085FC}" type="datetimeFigureOut">
              <a:rPr lang="hr-HR" smtClean="0"/>
              <a:t>26.2.2024.</a:t>
            </a:fld>
            <a:endParaRPr lang="hr-HR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0540178A-CEB6-9FAF-069F-30551E55E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3EC2BE1B-CE91-82C9-C971-399125F81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FAC921-24BE-4C6A-A801-1DA4EA28443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013155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id="{AD159F6C-CFB6-9629-BB3C-B23A2A28F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EBE4856B-90F0-CDE3-7AB6-3F03069522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1D0B9984-1075-7029-2115-69DFD00F005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B9BD1A-0906-4040-81B7-D6974D3085FC}" type="datetimeFigureOut">
              <a:rPr lang="hr-HR" smtClean="0"/>
              <a:t>26.2.2024.</a:t>
            </a:fld>
            <a:endParaRPr lang="hr-HR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D4C1F715-C9FA-9E50-4682-5973EE84C65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C20BB931-B076-C19B-332E-F503F6CC96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FAC921-24BE-4C6A-A801-1DA4EA284433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40091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slide" Target="slide14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6.xml"/><Relationship Id="rId2" Type="http://schemas.openxmlformats.org/officeDocument/2006/relationships/slide" Target="slide23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23.xml"/><Relationship Id="rId2" Type="http://schemas.openxmlformats.org/officeDocument/2006/relationships/slide" Target="slide18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20.xml"/><Relationship Id="rId2" Type="http://schemas.openxmlformats.org/officeDocument/2006/relationships/slide" Target="slide23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22.xml"/><Relationship Id="rId2" Type="http://schemas.openxmlformats.org/officeDocument/2006/relationships/slide" Target="slide23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486091A-1954-A76E-FCE4-6740741E02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sz="2400" dirty="0"/>
              <a:t>1.</a:t>
            </a:r>
          </a:p>
        </p:txBody>
      </p:sp>
      <p:pic>
        <p:nvPicPr>
          <p:cNvPr id="4" name="Rezervirano mjesto sadržaja 3" descr="Stranice, vrhovi i kutovi pravokutnika i kvadrata">
            <a:extLst>
              <a:ext uri="{FF2B5EF4-FFF2-40B4-BE49-F238E27FC236}">
                <a16:creationId xmlns:a16="http://schemas.microsoft.com/office/drawing/2014/main" id="{9ED1F50F-8389-08BA-423F-9B1BEC06566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7662" y="1229471"/>
            <a:ext cx="3264338" cy="1679100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TekstniOkvir 5">
            <a:extLst>
              <a:ext uri="{FF2B5EF4-FFF2-40B4-BE49-F238E27FC236}">
                <a16:creationId xmlns:a16="http://schemas.microsoft.com/office/drawing/2014/main" id="{8E1B819C-9120-1FD3-9357-FD7A770C805E}"/>
              </a:ext>
            </a:extLst>
          </p:cNvPr>
          <p:cNvSpPr txBox="1"/>
          <p:nvPr/>
        </p:nvSpPr>
        <p:spPr>
          <a:xfrm>
            <a:off x="1503454" y="3108012"/>
            <a:ext cx="7661559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altLang="sr-Latn-R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Geometrijski lik prikazan na slici zove se </a:t>
            </a:r>
            <a:r>
              <a:rPr lang="hr-HR" altLang="sr-Latn-RS" sz="3200" dirty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PRAVOKUTNIK</a:t>
            </a:r>
            <a:r>
              <a:rPr kumimoji="0" lang="hr-HR" altLang="sr-Latn-R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r-HR" altLang="sr-Latn-R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altLang="sr-Latn-R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Njegovu površinu računamo prema formuli </a:t>
            </a:r>
            <a:r>
              <a:rPr kumimoji="0" lang="hr-HR" altLang="sr-Latn-RS" sz="32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P=</a:t>
            </a:r>
            <a:r>
              <a:rPr kumimoji="0" lang="hr-HR" altLang="sr-Latn-RS" sz="3200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a∙</a:t>
            </a:r>
            <a:r>
              <a:rPr lang="hr-HR" altLang="sr-Latn-RS" sz="3200" dirty="0" err="1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kumimoji="0" lang="hr-HR" altLang="sr-Latn-R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kumimoji="0" lang="hr-HR" altLang="sr-Latn-RS" sz="3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22559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C71AADF-A57A-BC97-D89A-B2876B5AD5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602433" cy="1548735"/>
          </a:xfrm>
        </p:spPr>
        <p:txBody>
          <a:bodyPr>
            <a:normAutofit fontScale="90000"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br>
              <a:rPr lang="hr-HR" sz="2700" dirty="0">
                <a:latin typeface="+mn-lt"/>
                <a:ea typeface="+mn-ea"/>
                <a:cs typeface="+mn-cs"/>
              </a:rPr>
            </a:br>
            <a:br>
              <a:rPr lang="hr-HR" sz="2700" dirty="0">
                <a:latin typeface="+mn-lt"/>
                <a:ea typeface="+mn-ea"/>
                <a:cs typeface="+mn-cs"/>
              </a:rPr>
            </a:br>
            <a:r>
              <a:rPr lang="hr-HR" sz="3300" b="1" dirty="0">
                <a:latin typeface="+mn-lt"/>
                <a:ea typeface="+mn-ea"/>
                <a:cs typeface="+mn-cs"/>
              </a:rPr>
              <a:t>Primjer 1.</a:t>
            </a:r>
            <a:br>
              <a:rPr lang="hr-HR" sz="3300" dirty="0">
                <a:latin typeface="+mn-lt"/>
                <a:ea typeface="+mn-ea"/>
                <a:cs typeface="+mn-cs"/>
              </a:rPr>
            </a:br>
            <a:r>
              <a:rPr lang="hr-HR" sz="3300" dirty="0">
                <a:latin typeface="+mn-lt"/>
                <a:ea typeface="+mn-ea"/>
                <a:cs typeface="+mn-cs"/>
              </a:rPr>
              <a:t>Izračunajmo površinu pravokutnog trokuta ΔABC s katetama duljine </a:t>
            </a:r>
            <a:br>
              <a:rPr lang="hr-HR" sz="3300" dirty="0">
                <a:latin typeface="+mn-lt"/>
                <a:ea typeface="+mn-ea"/>
                <a:cs typeface="+mn-cs"/>
              </a:rPr>
            </a:br>
            <a:r>
              <a:rPr lang="hr-HR" sz="3300" dirty="0">
                <a:latin typeface="+mn-lt"/>
                <a:ea typeface="+mn-ea"/>
                <a:cs typeface="+mn-cs"/>
              </a:rPr>
              <a:t>3 cm i 4 cm.</a:t>
            </a:r>
            <a:br>
              <a:rPr lang="hr-HR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hr-HR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B72B133-DCB7-BAFB-C165-B32AF04DF7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00939"/>
            <a:ext cx="10515600" cy="397602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r-HR" dirty="0"/>
              <a:t>Rješenje:</a:t>
            </a:r>
          </a:p>
          <a:p>
            <a:pPr marL="0" indent="0">
              <a:buNone/>
            </a:pPr>
            <a:r>
              <a:rPr lang="hr-HR" dirty="0"/>
              <a:t>a = 3 cm                                        </a:t>
            </a:r>
          </a:p>
          <a:p>
            <a:pPr marL="0" indent="0">
              <a:buNone/>
            </a:pPr>
            <a:r>
              <a:rPr lang="hr-HR" dirty="0"/>
              <a:t>b = 4 cm </a:t>
            </a:r>
          </a:p>
          <a:p>
            <a:pPr marL="0" indent="0">
              <a:buNone/>
            </a:pPr>
            <a:r>
              <a:rPr lang="hr-HR" dirty="0"/>
              <a:t>___________</a:t>
            </a:r>
          </a:p>
          <a:p>
            <a:pPr marL="0" indent="0">
              <a:buNone/>
            </a:pPr>
            <a:r>
              <a:rPr lang="hr-HR" dirty="0"/>
              <a:t>P = ?</a:t>
            </a:r>
          </a:p>
          <a:p>
            <a:pPr marL="0" indent="0">
              <a:buNone/>
            </a:pPr>
            <a:r>
              <a:rPr lang="hr-HR" dirty="0"/>
              <a:t>P = (a ∙ b) : 2</a:t>
            </a:r>
          </a:p>
          <a:p>
            <a:pPr marL="0" indent="0">
              <a:buNone/>
            </a:pPr>
            <a:r>
              <a:rPr lang="hr-HR" dirty="0"/>
              <a:t>P = (3 ∙ 4) : 2 </a:t>
            </a:r>
          </a:p>
          <a:p>
            <a:pPr marL="0" indent="0">
              <a:buNone/>
            </a:pPr>
            <a:r>
              <a:rPr lang="hr-HR" dirty="0"/>
              <a:t>P= 12 : 2</a:t>
            </a:r>
          </a:p>
          <a:p>
            <a:pPr marL="0" indent="0">
              <a:buNone/>
            </a:pPr>
            <a:r>
              <a:rPr lang="hr-HR" dirty="0"/>
              <a:t>P = 6 cm²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706981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09C5069-8DE3-242B-A8E0-58C57D8ACA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1. Izračunaj površinu trokuta sa slike.</a:t>
            </a:r>
          </a:p>
        </p:txBody>
      </p:sp>
      <p:pic>
        <p:nvPicPr>
          <p:cNvPr id="6" name="Rezervirano mjesto sadržaja 5">
            <a:extLst>
              <a:ext uri="{FF2B5EF4-FFF2-40B4-BE49-F238E27FC236}">
                <a16:creationId xmlns:a16="http://schemas.microsoft.com/office/drawing/2014/main" id="{19C51069-A36F-BE44-BFD4-05DD6903E32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76337" y="2191544"/>
            <a:ext cx="9839325" cy="3619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83381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>
            <a:extLst>
              <a:ext uri="{FF2B5EF4-FFF2-40B4-BE49-F238E27FC236}">
                <a16:creationId xmlns:a16="http://schemas.microsoft.com/office/drawing/2014/main" id="{7FE77B45-B472-1138-21F7-6B80A5082B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81328"/>
            <a:ext cx="10515600" cy="2743200"/>
          </a:xfrm>
        </p:spPr>
        <p:txBody>
          <a:bodyPr/>
          <a:lstStyle/>
          <a:p>
            <a:pPr algn="ctr"/>
            <a:r>
              <a:rPr lang="hr-HR" dirty="0"/>
              <a:t>PONOVIMO!</a:t>
            </a:r>
          </a:p>
        </p:txBody>
      </p:sp>
    </p:spTree>
    <p:extLst>
      <p:ext uri="{BB962C8B-B14F-4D97-AF65-F5344CB8AC3E}">
        <p14:creationId xmlns:p14="http://schemas.microsoft.com/office/powerpoint/2010/main" val="378658097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E558417-8DA1-11B7-28EC-7B61FDD80D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Što je </a:t>
            </a:r>
            <a:r>
              <a:rPr lang="hr-HR" dirty="0" err="1"/>
              <a:t>šiljastokutni</a:t>
            </a:r>
            <a:r>
              <a:rPr lang="hr-HR" dirty="0"/>
              <a:t> trokut?</a:t>
            </a:r>
          </a:p>
        </p:txBody>
      </p:sp>
      <p:sp>
        <p:nvSpPr>
          <p:cNvPr id="6" name="Pravokutnik 5">
            <a:hlinkClick r:id="rId2" action="ppaction://hlinksldjump"/>
            <a:extLst>
              <a:ext uri="{FF2B5EF4-FFF2-40B4-BE49-F238E27FC236}">
                <a16:creationId xmlns:a16="http://schemas.microsoft.com/office/drawing/2014/main" id="{0809195D-3C38-00EF-726A-5458EA6C2B1D}"/>
              </a:ext>
            </a:extLst>
          </p:cNvPr>
          <p:cNvSpPr/>
          <p:nvPr/>
        </p:nvSpPr>
        <p:spPr>
          <a:xfrm>
            <a:off x="1227437" y="2383692"/>
            <a:ext cx="3698789" cy="208945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3200" dirty="0"/>
              <a:t>Šiljastokutni trokut je trokut kojem su svi kutovi šiljasti.</a:t>
            </a:r>
          </a:p>
        </p:txBody>
      </p:sp>
      <p:sp>
        <p:nvSpPr>
          <p:cNvPr id="7" name="Pravokutnik 6">
            <a:hlinkClick r:id="rId3" action="ppaction://hlinksldjump"/>
            <a:extLst>
              <a:ext uri="{FF2B5EF4-FFF2-40B4-BE49-F238E27FC236}">
                <a16:creationId xmlns:a16="http://schemas.microsoft.com/office/drawing/2014/main" id="{C25C05AC-D831-25DE-8A78-02752804FC16}"/>
              </a:ext>
            </a:extLst>
          </p:cNvPr>
          <p:cNvSpPr/>
          <p:nvPr/>
        </p:nvSpPr>
        <p:spPr>
          <a:xfrm>
            <a:off x="6478954" y="2383692"/>
            <a:ext cx="4039286" cy="200855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3200" dirty="0"/>
              <a:t>Šiljastokutni trokut je trokut kojem su svi kutovi tupi.</a:t>
            </a:r>
          </a:p>
        </p:txBody>
      </p:sp>
    </p:spTree>
    <p:extLst>
      <p:ext uri="{BB962C8B-B14F-4D97-AF65-F5344CB8AC3E}">
        <p14:creationId xmlns:p14="http://schemas.microsoft.com/office/powerpoint/2010/main" val="42303124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niOkvir 2">
            <a:extLst>
              <a:ext uri="{FF2B5EF4-FFF2-40B4-BE49-F238E27FC236}">
                <a16:creationId xmlns:a16="http://schemas.microsoft.com/office/drawing/2014/main" id="{87C410E2-9570-DB04-9CB3-F608E0A1A971}"/>
              </a:ext>
            </a:extLst>
          </p:cNvPr>
          <p:cNvSpPr txBox="1"/>
          <p:nvPr/>
        </p:nvSpPr>
        <p:spPr>
          <a:xfrm>
            <a:off x="3830594" y="2388973"/>
            <a:ext cx="50909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600" dirty="0"/>
              <a:t>TOČAN ODGOVOR!</a:t>
            </a:r>
          </a:p>
        </p:txBody>
      </p:sp>
      <p:sp>
        <p:nvSpPr>
          <p:cNvPr id="4" name="Akcijski gumb: Naprijed ili Dalje 3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51A8C416-BF05-35A9-01E7-562624E86246}"/>
              </a:ext>
            </a:extLst>
          </p:cNvPr>
          <p:cNvSpPr/>
          <p:nvPr/>
        </p:nvSpPr>
        <p:spPr>
          <a:xfrm>
            <a:off x="1013254" y="5642919"/>
            <a:ext cx="881449" cy="716692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574503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1C703CF-8227-F665-678B-F7DB540317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2174"/>
            <a:ext cx="10515600" cy="1325563"/>
          </a:xfrm>
        </p:spPr>
        <p:txBody>
          <a:bodyPr/>
          <a:lstStyle/>
          <a:p>
            <a:r>
              <a:rPr lang="hr-HR" dirty="0"/>
              <a:t>Što je </a:t>
            </a:r>
            <a:r>
              <a:rPr lang="hr-HR" dirty="0" err="1"/>
              <a:t>tupokutni</a:t>
            </a:r>
            <a:r>
              <a:rPr lang="hr-HR" dirty="0"/>
              <a:t> trokut?</a:t>
            </a:r>
          </a:p>
        </p:txBody>
      </p:sp>
      <p:sp>
        <p:nvSpPr>
          <p:cNvPr id="3" name="Pravokutnik 2">
            <a:hlinkClick r:id="rId2" action="ppaction://hlinksldjump"/>
            <a:extLst>
              <a:ext uri="{FF2B5EF4-FFF2-40B4-BE49-F238E27FC236}">
                <a16:creationId xmlns:a16="http://schemas.microsoft.com/office/drawing/2014/main" id="{7D4CDC87-BBED-0F86-D674-B0717686B9B9}"/>
              </a:ext>
            </a:extLst>
          </p:cNvPr>
          <p:cNvSpPr/>
          <p:nvPr/>
        </p:nvSpPr>
        <p:spPr>
          <a:xfrm>
            <a:off x="906162" y="2813538"/>
            <a:ext cx="3855308" cy="20007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3200" dirty="0" err="1"/>
              <a:t>Tupokutni</a:t>
            </a:r>
            <a:r>
              <a:rPr lang="hr-HR" sz="3200" dirty="0"/>
              <a:t> trokut je trokut koji ima dva tupa kuta.</a:t>
            </a:r>
          </a:p>
        </p:txBody>
      </p:sp>
      <p:sp>
        <p:nvSpPr>
          <p:cNvPr id="4" name="Pravokutnik 3">
            <a:hlinkClick r:id="rId3" action="ppaction://hlinksldjump"/>
            <a:extLst>
              <a:ext uri="{FF2B5EF4-FFF2-40B4-BE49-F238E27FC236}">
                <a16:creationId xmlns:a16="http://schemas.microsoft.com/office/drawing/2014/main" id="{3FA34A40-F73A-259B-E564-DFC4C7276F96}"/>
              </a:ext>
            </a:extLst>
          </p:cNvPr>
          <p:cNvSpPr/>
          <p:nvPr/>
        </p:nvSpPr>
        <p:spPr>
          <a:xfrm>
            <a:off x="5947719" y="2813538"/>
            <a:ext cx="3781168" cy="20007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3200" dirty="0"/>
              <a:t>Tupokutni trokut je trokut koji ima jedan tupi kut.</a:t>
            </a:r>
          </a:p>
        </p:txBody>
      </p:sp>
    </p:spTree>
    <p:extLst>
      <p:ext uri="{BB962C8B-B14F-4D97-AF65-F5344CB8AC3E}">
        <p14:creationId xmlns:p14="http://schemas.microsoft.com/office/powerpoint/2010/main" val="19035634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niOkvir 2">
            <a:extLst>
              <a:ext uri="{FF2B5EF4-FFF2-40B4-BE49-F238E27FC236}">
                <a16:creationId xmlns:a16="http://schemas.microsoft.com/office/drawing/2014/main" id="{2BD9D671-BAF4-423C-CED6-E056B89EAC8F}"/>
              </a:ext>
            </a:extLst>
          </p:cNvPr>
          <p:cNvSpPr txBox="1"/>
          <p:nvPr/>
        </p:nvSpPr>
        <p:spPr>
          <a:xfrm>
            <a:off x="4291914" y="2166551"/>
            <a:ext cx="44484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600" dirty="0"/>
              <a:t>TOČAN ODGOVOR!!!</a:t>
            </a:r>
          </a:p>
        </p:txBody>
      </p:sp>
      <p:sp>
        <p:nvSpPr>
          <p:cNvPr id="4" name="Akcijski gumb: Naprijed ili Dalje 3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C8E777EC-170C-E75F-0E38-E5B5A848E156}"/>
              </a:ext>
            </a:extLst>
          </p:cNvPr>
          <p:cNvSpPr/>
          <p:nvPr/>
        </p:nvSpPr>
        <p:spPr>
          <a:xfrm>
            <a:off x="1079157" y="5923005"/>
            <a:ext cx="823784" cy="584887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3975182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5ABB740-0C65-DF5C-AD43-2DE001C80D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Što je pravokutni trokut?</a:t>
            </a:r>
          </a:p>
        </p:txBody>
      </p:sp>
      <p:sp>
        <p:nvSpPr>
          <p:cNvPr id="4" name="Pravokutnik 3">
            <a:hlinkClick r:id="rId2" action="ppaction://hlinksldjump"/>
            <a:extLst>
              <a:ext uri="{FF2B5EF4-FFF2-40B4-BE49-F238E27FC236}">
                <a16:creationId xmlns:a16="http://schemas.microsoft.com/office/drawing/2014/main" id="{E6368526-1849-E2CF-5FAF-E9CA7CF7A595}"/>
              </a:ext>
            </a:extLst>
          </p:cNvPr>
          <p:cNvSpPr/>
          <p:nvPr/>
        </p:nvSpPr>
        <p:spPr>
          <a:xfrm>
            <a:off x="1161535" y="2726724"/>
            <a:ext cx="3888260" cy="220478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5" name="Pravokutnik 4">
            <a:hlinkClick r:id="rId3" action="ppaction://hlinksldjump"/>
            <a:extLst>
              <a:ext uri="{FF2B5EF4-FFF2-40B4-BE49-F238E27FC236}">
                <a16:creationId xmlns:a16="http://schemas.microsoft.com/office/drawing/2014/main" id="{B1628B90-26C4-C406-BB09-6C51FDDD9D32}"/>
              </a:ext>
            </a:extLst>
          </p:cNvPr>
          <p:cNvSpPr/>
          <p:nvPr/>
        </p:nvSpPr>
        <p:spPr>
          <a:xfrm>
            <a:off x="5931243" y="2702011"/>
            <a:ext cx="4151871" cy="222949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3200" dirty="0"/>
              <a:t>Pravokutni trokut je trokut koji ima jedan šiljasti kut.</a:t>
            </a:r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3143F406-84EB-3651-C7BD-59E327C6EA7C}"/>
              </a:ext>
            </a:extLst>
          </p:cNvPr>
          <p:cNvSpPr txBox="1"/>
          <p:nvPr/>
        </p:nvSpPr>
        <p:spPr>
          <a:xfrm>
            <a:off x="1416908" y="2924432"/>
            <a:ext cx="342694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200" dirty="0">
                <a:solidFill>
                  <a:schemeClr val="bg1"/>
                </a:solidFill>
              </a:rPr>
              <a:t>Pravokutni trokut je trokut koji ima jedan pravi kut.</a:t>
            </a:r>
          </a:p>
        </p:txBody>
      </p:sp>
    </p:spTree>
    <p:extLst>
      <p:ext uri="{BB962C8B-B14F-4D97-AF65-F5344CB8AC3E}">
        <p14:creationId xmlns:p14="http://schemas.microsoft.com/office/powerpoint/2010/main" val="2907857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niOkvir 2">
            <a:extLst>
              <a:ext uri="{FF2B5EF4-FFF2-40B4-BE49-F238E27FC236}">
                <a16:creationId xmlns:a16="http://schemas.microsoft.com/office/drawing/2014/main" id="{42A460F8-2FE7-7EA7-7D00-51FDDA48E07E}"/>
              </a:ext>
            </a:extLst>
          </p:cNvPr>
          <p:cNvSpPr txBox="1"/>
          <p:nvPr/>
        </p:nvSpPr>
        <p:spPr>
          <a:xfrm>
            <a:off x="4588475" y="2034746"/>
            <a:ext cx="41189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600" dirty="0"/>
              <a:t>TOČAN ODGOVOR!</a:t>
            </a:r>
          </a:p>
        </p:txBody>
      </p:sp>
      <p:sp>
        <p:nvSpPr>
          <p:cNvPr id="4" name="Akcijski gumb: Naprijed ili Dalje 3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D21D7AF1-175C-EDD2-98E5-3B283CF043FA}"/>
              </a:ext>
            </a:extLst>
          </p:cNvPr>
          <p:cNvSpPr/>
          <p:nvPr/>
        </p:nvSpPr>
        <p:spPr>
          <a:xfrm>
            <a:off x="502508" y="6120714"/>
            <a:ext cx="914400" cy="510745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152494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4E10138-920D-849E-C46F-D7291CE351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Kako izračunavamo površinu pravokutnoga trokuta ?</a:t>
            </a:r>
          </a:p>
        </p:txBody>
      </p:sp>
      <p:sp>
        <p:nvSpPr>
          <p:cNvPr id="4" name="Pravokutnik 3">
            <a:hlinkClick r:id="rId2" action="ppaction://hlinksldjump"/>
            <a:extLst>
              <a:ext uri="{FF2B5EF4-FFF2-40B4-BE49-F238E27FC236}">
                <a16:creationId xmlns:a16="http://schemas.microsoft.com/office/drawing/2014/main" id="{4685CCFB-9841-B38A-BD47-A845D50A6FC3}"/>
              </a:ext>
            </a:extLst>
          </p:cNvPr>
          <p:cNvSpPr/>
          <p:nvPr/>
        </p:nvSpPr>
        <p:spPr>
          <a:xfrm>
            <a:off x="1342344" y="2726723"/>
            <a:ext cx="3731740" cy="20406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3200" dirty="0"/>
              <a:t>P = a ∙ b</a:t>
            </a:r>
          </a:p>
        </p:txBody>
      </p:sp>
      <p:sp>
        <p:nvSpPr>
          <p:cNvPr id="5" name="Pravokutnik 4">
            <a:hlinkClick r:id="rId3" action="ppaction://hlinksldjump"/>
            <a:extLst>
              <a:ext uri="{FF2B5EF4-FFF2-40B4-BE49-F238E27FC236}">
                <a16:creationId xmlns:a16="http://schemas.microsoft.com/office/drawing/2014/main" id="{89D3BFD4-D52B-6305-E81A-18B482B9DFA6}"/>
              </a:ext>
            </a:extLst>
          </p:cNvPr>
          <p:cNvSpPr/>
          <p:nvPr/>
        </p:nvSpPr>
        <p:spPr>
          <a:xfrm>
            <a:off x="5642919" y="2726722"/>
            <a:ext cx="4127157" cy="20406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3200" dirty="0"/>
              <a:t>P=(</a:t>
            </a:r>
            <a:r>
              <a:rPr lang="hr-HR" sz="3200" dirty="0" err="1"/>
              <a:t>a∙b</a:t>
            </a:r>
            <a:r>
              <a:rPr lang="hr-HR" sz="3200" dirty="0"/>
              <a:t>):2</a:t>
            </a:r>
          </a:p>
        </p:txBody>
      </p:sp>
    </p:spTree>
    <p:extLst>
      <p:ext uri="{BB962C8B-B14F-4D97-AF65-F5344CB8AC3E}">
        <p14:creationId xmlns:p14="http://schemas.microsoft.com/office/powerpoint/2010/main" val="2230460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Slika 1719918245" descr="Pravi, šiljasti i tupi kut">
            <a:extLst>
              <a:ext uri="{FF2B5EF4-FFF2-40B4-BE49-F238E27FC236}">
                <a16:creationId xmlns:a16="http://schemas.microsoft.com/office/drawing/2014/main" id="{DF209825-953F-2631-7808-590129D138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4215" y="1675605"/>
            <a:ext cx="1996693" cy="19966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Slika 1" descr="Pravi, šiljasti i tupi kut">
            <a:extLst>
              <a:ext uri="{FF2B5EF4-FFF2-40B4-BE49-F238E27FC236}">
                <a16:creationId xmlns:a16="http://schemas.microsoft.com/office/drawing/2014/main" id="{7E666C61-C9C8-BD89-3828-A3FD73DDC5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15152" flipH="1">
            <a:off x="3958438" y="1594815"/>
            <a:ext cx="1963750" cy="2223154"/>
          </a:xfrm>
          <a:prstGeom prst="rect">
            <a:avLst/>
          </a:prstGeom>
          <a:noFill/>
          <a:scene3d>
            <a:camera prst="orthographicFront">
              <a:rot lat="0" lon="10800000" rev="0"/>
            </a:camera>
            <a:lightRig rig="threePt" dir="t"/>
          </a:scene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49" name="Slika 3" descr="Pravi, šiljasti i tupi kut">
            <a:extLst>
              <a:ext uri="{FF2B5EF4-FFF2-40B4-BE49-F238E27FC236}">
                <a16:creationId xmlns:a16="http://schemas.microsoft.com/office/drawing/2014/main" id="{30917CB8-B3F5-E315-E083-1D0C424598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9971" y="1675605"/>
            <a:ext cx="2273642" cy="22251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4">
            <a:extLst>
              <a:ext uri="{FF2B5EF4-FFF2-40B4-BE49-F238E27FC236}">
                <a16:creationId xmlns:a16="http://schemas.microsoft.com/office/drawing/2014/main" id="{611DFFBB-1BFD-A084-1012-131BFC4C76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2161" y="186869"/>
            <a:ext cx="10244113" cy="11695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hr-HR" altLang="sr-Latn-RS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kumimoji="0" lang="hr-HR" altLang="sr-Latn-RS" sz="2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Kut prikazan na slici nazivamo</a:t>
            </a:r>
            <a:endParaRPr kumimoji="0" lang="hr-HR" altLang="sr-Latn-RS" sz="2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r-HR" altLang="sr-Latn-R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altLang="sr-Latn-RS" sz="2400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ŠILJASTI KUT                   TUPI KUT                         PRAVI KUT                       </a:t>
            </a:r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5FFEE259-F8E3-DABC-F456-04DF08B8D279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0" y="987973"/>
            <a:ext cx="11309131" cy="2693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altLang="sr-Latn-R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</a:t>
            </a:r>
            <a:endParaRPr kumimoji="0" lang="hr-HR" altLang="sr-Latn-R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E22C16AE-81D4-54D1-0A68-E0EC3DF89F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0034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altLang="sr-Latn-R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</a:t>
            </a:r>
            <a:endParaRPr kumimoji="0" lang="hr-HR" altLang="sr-Latn-R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31871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niOkvir 2">
            <a:extLst>
              <a:ext uri="{FF2B5EF4-FFF2-40B4-BE49-F238E27FC236}">
                <a16:creationId xmlns:a16="http://schemas.microsoft.com/office/drawing/2014/main" id="{F6392E74-203B-B697-D454-111CCB65302D}"/>
              </a:ext>
            </a:extLst>
          </p:cNvPr>
          <p:cNvSpPr txBox="1"/>
          <p:nvPr/>
        </p:nvSpPr>
        <p:spPr>
          <a:xfrm>
            <a:off x="3575222" y="2232454"/>
            <a:ext cx="43001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600" dirty="0"/>
              <a:t>TOČAN ODGOVOR!</a:t>
            </a:r>
          </a:p>
        </p:txBody>
      </p:sp>
      <p:sp>
        <p:nvSpPr>
          <p:cNvPr id="4" name="Akcijski gumb: Naprijed ili Dalje 3">
            <a:hlinkClick r:id="" action="ppaction://hlinkshowjump?jump=nextslide" highlightClick="1"/>
            <a:extLst>
              <a:ext uri="{FF2B5EF4-FFF2-40B4-BE49-F238E27FC236}">
                <a16:creationId xmlns:a16="http://schemas.microsoft.com/office/drawing/2014/main" id="{E24EF5FB-0FBA-45FC-B98F-F67DC1E3A6F7}"/>
              </a:ext>
            </a:extLst>
          </p:cNvPr>
          <p:cNvSpPr/>
          <p:nvPr/>
        </p:nvSpPr>
        <p:spPr>
          <a:xfrm>
            <a:off x="650789" y="5939481"/>
            <a:ext cx="807308" cy="469557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39569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8601398-078D-EA0B-0FBD-18205C42D8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Kako zovemo stranice pravokutnog trokuta?</a:t>
            </a:r>
          </a:p>
        </p:txBody>
      </p:sp>
      <p:sp>
        <p:nvSpPr>
          <p:cNvPr id="3" name="Pravokutnik 2">
            <a:hlinkClick r:id="rId2" action="ppaction://hlinksldjump"/>
            <a:extLst>
              <a:ext uri="{FF2B5EF4-FFF2-40B4-BE49-F238E27FC236}">
                <a16:creationId xmlns:a16="http://schemas.microsoft.com/office/drawing/2014/main" id="{612683DC-8732-DEFF-8442-DB064F788667}"/>
              </a:ext>
            </a:extLst>
          </p:cNvPr>
          <p:cNvSpPr/>
          <p:nvPr/>
        </p:nvSpPr>
        <p:spPr>
          <a:xfrm>
            <a:off x="547289" y="2454875"/>
            <a:ext cx="4300151" cy="20233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3200" dirty="0"/>
              <a:t>Osnovica i krakovi.</a:t>
            </a:r>
          </a:p>
        </p:txBody>
      </p:sp>
      <p:sp>
        <p:nvSpPr>
          <p:cNvPr id="4" name="Pravokutnik 3">
            <a:hlinkClick r:id="rId3" action="ppaction://hlinksldjump"/>
            <a:extLst>
              <a:ext uri="{FF2B5EF4-FFF2-40B4-BE49-F238E27FC236}">
                <a16:creationId xmlns:a16="http://schemas.microsoft.com/office/drawing/2014/main" id="{A323BB73-EC24-53ED-21FB-04E6E462A15F}"/>
              </a:ext>
            </a:extLst>
          </p:cNvPr>
          <p:cNvSpPr/>
          <p:nvPr/>
        </p:nvSpPr>
        <p:spPr>
          <a:xfrm>
            <a:off x="5445211" y="2454876"/>
            <a:ext cx="4481384" cy="20233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3200" dirty="0"/>
              <a:t>Katete i hipotenuza.</a:t>
            </a:r>
          </a:p>
        </p:txBody>
      </p:sp>
    </p:spTree>
    <p:extLst>
      <p:ext uri="{BB962C8B-B14F-4D97-AF65-F5344CB8AC3E}">
        <p14:creationId xmlns:p14="http://schemas.microsoft.com/office/powerpoint/2010/main" val="389584963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niOkvir 2">
            <a:extLst>
              <a:ext uri="{FF2B5EF4-FFF2-40B4-BE49-F238E27FC236}">
                <a16:creationId xmlns:a16="http://schemas.microsoft.com/office/drawing/2014/main" id="{047E9E06-293F-048B-7F5B-6720EC8F5C54}"/>
              </a:ext>
            </a:extLst>
          </p:cNvPr>
          <p:cNvSpPr txBox="1"/>
          <p:nvPr/>
        </p:nvSpPr>
        <p:spPr>
          <a:xfrm>
            <a:off x="4324864" y="2191265"/>
            <a:ext cx="721634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3600" dirty="0"/>
              <a:t>Točan odgovor!!</a:t>
            </a:r>
          </a:p>
        </p:txBody>
      </p:sp>
      <p:sp>
        <p:nvSpPr>
          <p:cNvPr id="4" name="Akcijski gumb: Naprijed ili Dalje 3">
            <a:hlinkClick r:id="" action="ppaction://hlinkshowjump?jump=lastslide" highlightClick="1"/>
            <a:extLst>
              <a:ext uri="{FF2B5EF4-FFF2-40B4-BE49-F238E27FC236}">
                <a16:creationId xmlns:a16="http://schemas.microsoft.com/office/drawing/2014/main" id="{11CFBB34-F413-1A68-5E09-FC70557064DF}"/>
              </a:ext>
            </a:extLst>
          </p:cNvPr>
          <p:cNvSpPr/>
          <p:nvPr/>
        </p:nvSpPr>
        <p:spPr>
          <a:xfrm>
            <a:off x="963827" y="5758249"/>
            <a:ext cx="683741" cy="543697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5505440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FA58670-CE5D-8EC4-2667-1EB1665EA8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Dragi </a:t>
            </a:r>
            <a:r>
              <a:rPr lang="hr-HR" dirty="0" err="1"/>
              <a:t>petaši</a:t>
            </a:r>
            <a:r>
              <a:rPr lang="hr-HR" dirty="0"/>
              <a:t>, bili ste odlični, bravo! </a:t>
            </a:r>
            <a:r>
              <a:rPr lang="hr-HR" dirty="0">
                <a:sym typeface="Wingdings" panose="05000000000000000000" pitchFamily="2" charset="2"/>
              </a:rPr>
              <a:t></a:t>
            </a:r>
            <a:endParaRPr lang="hr-HR" dirty="0"/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3E90ACDF-218E-BA3D-81A5-120E95B71F1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356569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a 35"/>
          <p:cNvGrpSpPr>
            <a:grpSpLocks/>
          </p:cNvGrpSpPr>
          <p:nvPr/>
        </p:nvGrpSpPr>
        <p:grpSpPr bwMode="auto">
          <a:xfrm>
            <a:off x="8504238" y="1370013"/>
            <a:ext cx="1630362" cy="2006600"/>
            <a:chOff x="7030428" y="1908738"/>
            <a:chExt cx="1630311" cy="2006839"/>
          </a:xfrm>
        </p:grpSpPr>
        <p:sp>
          <p:nvSpPr>
            <p:cNvPr id="18469" name="TekstniOkvir 14"/>
            <p:cNvSpPr txBox="1">
              <a:spLocks noChangeArrowheads="1"/>
            </p:cNvSpPr>
            <p:nvPr/>
          </p:nvSpPr>
          <p:spPr bwMode="auto">
            <a:xfrm>
              <a:off x="7030428" y="3119003"/>
              <a:ext cx="331595" cy="3717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i="1"/>
                <a:t>f</a:t>
              </a:r>
            </a:p>
          </p:txBody>
        </p:sp>
        <p:sp>
          <p:nvSpPr>
            <p:cNvPr id="18470" name="TekstniOkvir 15"/>
            <p:cNvSpPr txBox="1">
              <a:spLocks noChangeArrowheads="1"/>
            </p:cNvSpPr>
            <p:nvPr/>
          </p:nvSpPr>
          <p:spPr bwMode="auto">
            <a:xfrm>
              <a:off x="8329144" y="3543788"/>
              <a:ext cx="331595" cy="3717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i="1"/>
                <a:t>g</a:t>
              </a:r>
            </a:p>
          </p:txBody>
        </p:sp>
        <p:sp>
          <p:nvSpPr>
            <p:cNvPr id="18471" name="TekstniOkvir 16"/>
            <p:cNvSpPr txBox="1">
              <a:spLocks noChangeArrowheads="1"/>
            </p:cNvSpPr>
            <p:nvPr/>
          </p:nvSpPr>
          <p:spPr bwMode="auto">
            <a:xfrm>
              <a:off x="7796580" y="2470955"/>
              <a:ext cx="331595" cy="3717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i="1"/>
                <a:t>r</a:t>
              </a:r>
            </a:p>
          </p:txBody>
        </p:sp>
        <p:sp>
          <p:nvSpPr>
            <p:cNvPr id="18472" name="AutoShape 5"/>
            <p:cNvSpPr>
              <a:spLocks noChangeArrowheads="1"/>
            </p:cNvSpPr>
            <p:nvPr/>
          </p:nvSpPr>
          <p:spPr bwMode="auto">
            <a:xfrm rot="-1890565">
              <a:off x="7209158" y="1908738"/>
              <a:ext cx="1368425" cy="1943100"/>
            </a:xfrm>
            <a:prstGeom prst="rtTriangle">
              <a:avLst/>
            </a:prstGeom>
            <a:solidFill>
              <a:srgbClr val="FF00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hr-HR" altLang="sr-Latn-RS" dirty="0"/>
            </a:p>
          </p:txBody>
        </p:sp>
      </p:grpSp>
      <p:grpSp>
        <p:nvGrpSpPr>
          <p:cNvPr id="3" name="Grupa 32"/>
          <p:cNvGrpSpPr>
            <a:grpSpLocks/>
          </p:cNvGrpSpPr>
          <p:nvPr/>
        </p:nvGrpSpPr>
        <p:grpSpPr bwMode="auto">
          <a:xfrm>
            <a:off x="4675189" y="1801814"/>
            <a:ext cx="2097087" cy="1374775"/>
            <a:chOff x="1171871" y="2465929"/>
            <a:chExt cx="2097251" cy="1373901"/>
          </a:xfrm>
        </p:grpSpPr>
        <p:sp>
          <p:nvSpPr>
            <p:cNvPr id="18465" name="AutoShape 6"/>
            <p:cNvSpPr>
              <a:spLocks noChangeArrowheads="1"/>
            </p:cNvSpPr>
            <p:nvPr/>
          </p:nvSpPr>
          <p:spPr bwMode="auto">
            <a:xfrm rot="4933141">
              <a:off x="1802757" y="2373465"/>
              <a:ext cx="1108357" cy="1824373"/>
            </a:xfrm>
            <a:prstGeom prst="rtTriangle">
              <a:avLst/>
            </a:prstGeom>
            <a:solidFill>
              <a:srgbClr val="CC00CC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hr-HR" altLang="sr-Latn-RS"/>
            </a:p>
          </p:txBody>
        </p:sp>
        <p:sp>
          <p:nvSpPr>
            <p:cNvPr id="18466" name="TekstniOkvir 5"/>
            <p:cNvSpPr txBox="1">
              <a:spLocks noChangeArrowheads="1"/>
            </p:cNvSpPr>
            <p:nvPr/>
          </p:nvSpPr>
          <p:spPr bwMode="auto">
            <a:xfrm>
              <a:off x="2212840" y="3253739"/>
              <a:ext cx="331595" cy="3717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i="1"/>
                <a:t>d</a:t>
              </a:r>
            </a:p>
          </p:txBody>
        </p:sp>
        <p:sp>
          <p:nvSpPr>
            <p:cNvPr id="18467" name="TekstniOkvir 8"/>
            <p:cNvSpPr txBox="1">
              <a:spLocks noChangeArrowheads="1"/>
            </p:cNvSpPr>
            <p:nvPr/>
          </p:nvSpPr>
          <p:spPr bwMode="auto">
            <a:xfrm>
              <a:off x="1171871" y="3219190"/>
              <a:ext cx="331595" cy="36623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i="1"/>
                <a:t>a</a:t>
              </a:r>
            </a:p>
          </p:txBody>
        </p:sp>
        <p:sp>
          <p:nvSpPr>
            <p:cNvPr id="18468" name="TekstniOkvir 9"/>
            <p:cNvSpPr txBox="1">
              <a:spLocks noChangeArrowheads="1"/>
            </p:cNvSpPr>
            <p:nvPr/>
          </p:nvSpPr>
          <p:spPr bwMode="auto">
            <a:xfrm>
              <a:off x="1672111" y="2465929"/>
              <a:ext cx="331595" cy="36933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i="1"/>
                <a:t>e</a:t>
              </a:r>
            </a:p>
          </p:txBody>
        </p:sp>
      </p:grpSp>
      <p:grpSp>
        <p:nvGrpSpPr>
          <p:cNvPr id="4" name="Grupa 36"/>
          <p:cNvGrpSpPr>
            <a:grpSpLocks/>
          </p:cNvGrpSpPr>
          <p:nvPr/>
        </p:nvGrpSpPr>
        <p:grpSpPr bwMode="auto">
          <a:xfrm>
            <a:off x="8882063" y="3994151"/>
            <a:ext cx="1249362" cy="1393825"/>
            <a:chOff x="7559139" y="4782648"/>
            <a:chExt cx="1249311" cy="1394321"/>
          </a:xfrm>
        </p:grpSpPr>
        <p:sp>
          <p:nvSpPr>
            <p:cNvPr id="18461" name="AutoShape 7"/>
            <p:cNvSpPr>
              <a:spLocks noChangeArrowheads="1"/>
            </p:cNvSpPr>
            <p:nvPr/>
          </p:nvSpPr>
          <p:spPr bwMode="auto">
            <a:xfrm rot="5400000">
              <a:off x="7728157" y="5096675"/>
              <a:ext cx="1223962" cy="936625"/>
            </a:xfrm>
            <a:prstGeom prst="triangle">
              <a:avLst>
                <a:gd name="adj" fmla="val 28662"/>
              </a:avLst>
            </a:prstGeom>
            <a:solidFill>
              <a:srgbClr val="FFCC66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hr-HR" altLang="sr-Latn-RS"/>
            </a:p>
          </p:txBody>
        </p:sp>
        <p:sp>
          <p:nvSpPr>
            <p:cNvPr id="18462" name="TekstniOkvir 6"/>
            <p:cNvSpPr txBox="1">
              <a:spLocks noChangeArrowheads="1"/>
            </p:cNvSpPr>
            <p:nvPr/>
          </p:nvSpPr>
          <p:spPr bwMode="auto">
            <a:xfrm>
              <a:off x="7559139" y="5343682"/>
              <a:ext cx="331595" cy="3717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i="1"/>
                <a:t>b</a:t>
              </a:r>
            </a:p>
          </p:txBody>
        </p:sp>
        <p:sp>
          <p:nvSpPr>
            <p:cNvPr id="18463" name="TekstniOkvir 7"/>
            <p:cNvSpPr txBox="1">
              <a:spLocks noChangeArrowheads="1"/>
            </p:cNvSpPr>
            <p:nvPr/>
          </p:nvSpPr>
          <p:spPr bwMode="auto">
            <a:xfrm>
              <a:off x="8186424" y="4782648"/>
              <a:ext cx="331595" cy="3717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i="1"/>
                <a:t>x</a:t>
              </a:r>
            </a:p>
          </p:txBody>
        </p:sp>
        <p:sp>
          <p:nvSpPr>
            <p:cNvPr id="18464" name="TekstniOkvir 10"/>
            <p:cNvSpPr txBox="1">
              <a:spLocks noChangeArrowheads="1"/>
            </p:cNvSpPr>
            <p:nvPr/>
          </p:nvSpPr>
          <p:spPr bwMode="auto">
            <a:xfrm>
              <a:off x="8322812" y="5614987"/>
              <a:ext cx="331595" cy="3717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i="1"/>
                <a:t>b</a:t>
              </a:r>
            </a:p>
          </p:txBody>
        </p:sp>
      </p:grpSp>
      <p:grpSp>
        <p:nvGrpSpPr>
          <p:cNvPr id="18437" name="Grupa 39"/>
          <p:cNvGrpSpPr>
            <a:grpSpLocks/>
          </p:cNvGrpSpPr>
          <p:nvPr/>
        </p:nvGrpSpPr>
        <p:grpSpPr bwMode="auto">
          <a:xfrm>
            <a:off x="1730375" y="5226050"/>
            <a:ext cx="2578100" cy="1296988"/>
            <a:chOff x="1196325" y="5063429"/>
            <a:chExt cx="2578390" cy="1296237"/>
          </a:xfrm>
        </p:grpSpPr>
        <p:sp>
          <p:nvSpPr>
            <p:cNvPr id="18457" name="AutoShape 4"/>
            <p:cNvSpPr>
              <a:spLocks noChangeArrowheads="1"/>
            </p:cNvSpPr>
            <p:nvPr/>
          </p:nvSpPr>
          <p:spPr bwMode="auto">
            <a:xfrm rot="1076652">
              <a:off x="1196325" y="5244584"/>
              <a:ext cx="2578390" cy="826761"/>
            </a:xfrm>
            <a:prstGeom prst="triangle">
              <a:avLst>
                <a:gd name="adj" fmla="val 38630"/>
              </a:avLst>
            </a:prstGeom>
            <a:solidFill>
              <a:srgbClr val="FFFF00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hr-HR" altLang="sr-Latn-RS"/>
            </a:p>
          </p:txBody>
        </p:sp>
        <p:sp>
          <p:nvSpPr>
            <p:cNvPr id="18458" name="TekstniOkvir 17"/>
            <p:cNvSpPr txBox="1">
              <a:spLocks noChangeArrowheads="1"/>
            </p:cNvSpPr>
            <p:nvPr/>
          </p:nvSpPr>
          <p:spPr bwMode="auto">
            <a:xfrm>
              <a:off x="1566602" y="5063429"/>
              <a:ext cx="331595" cy="3717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i="1"/>
                <a:t>n</a:t>
              </a:r>
            </a:p>
          </p:txBody>
        </p:sp>
        <p:sp>
          <p:nvSpPr>
            <p:cNvPr id="18459" name="TekstniOkvir 18"/>
            <p:cNvSpPr txBox="1">
              <a:spLocks noChangeArrowheads="1"/>
            </p:cNvSpPr>
            <p:nvPr/>
          </p:nvSpPr>
          <p:spPr bwMode="auto">
            <a:xfrm>
              <a:off x="2852791" y="5435217"/>
              <a:ext cx="331595" cy="3717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i="1"/>
                <a:t>m</a:t>
              </a:r>
            </a:p>
          </p:txBody>
        </p:sp>
        <p:sp>
          <p:nvSpPr>
            <p:cNvPr id="18460" name="TekstniOkvir 19"/>
            <p:cNvSpPr txBox="1">
              <a:spLocks noChangeArrowheads="1"/>
            </p:cNvSpPr>
            <p:nvPr/>
          </p:nvSpPr>
          <p:spPr bwMode="auto">
            <a:xfrm>
              <a:off x="2008730" y="5987877"/>
              <a:ext cx="331595" cy="3717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i="1"/>
                <a:t>p</a:t>
              </a:r>
            </a:p>
          </p:txBody>
        </p:sp>
      </p:grpSp>
      <p:grpSp>
        <p:nvGrpSpPr>
          <p:cNvPr id="7" name="Grupa 37"/>
          <p:cNvGrpSpPr>
            <a:grpSpLocks/>
          </p:cNvGrpSpPr>
          <p:nvPr/>
        </p:nvGrpSpPr>
        <p:grpSpPr bwMode="auto">
          <a:xfrm>
            <a:off x="6805737" y="4511675"/>
            <a:ext cx="1470415" cy="1581290"/>
            <a:chOff x="5302914" y="4800497"/>
            <a:chExt cx="1318008" cy="1498878"/>
          </a:xfrm>
        </p:grpSpPr>
        <p:sp>
          <p:nvSpPr>
            <p:cNvPr id="5" name="Jednakokračni trokut 4"/>
            <p:cNvSpPr/>
            <p:nvPr/>
          </p:nvSpPr>
          <p:spPr>
            <a:xfrm>
              <a:off x="5302914" y="4800497"/>
              <a:ext cx="1316422" cy="1134072"/>
            </a:xfrm>
            <a:prstGeom prst="triangle">
              <a:avLst/>
            </a:prstGeom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hr-HR"/>
            </a:p>
          </p:txBody>
        </p:sp>
        <p:sp>
          <p:nvSpPr>
            <p:cNvPr id="18454" name="TekstniOkvir 20"/>
            <p:cNvSpPr txBox="1">
              <a:spLocks noChangeArrowheads="1"/>
            </p:cNvSpPr>
            <p:nvPr/>
          </p:nvSpPr>
          <p:spPr bwMode="auto">
            <a:xfrm>
              <a:off x="5354831" y="5093572"/>
              <a:ext cx="331595" cy="3717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i="1"/>
                <a:t>r</a:t>
              </a:r>
            </a:p>
          </p:txBody>
        </p:sp>
        <p:sp>
          <p:nvSpPr>
            <p:cNvPr id="18455" name="TekstniOkvir 21"/>
            <p:cNvSpPr txBox="1">
              <a:spLocks noChangeArrowheads="1"/>
            </p:cNvSpPr>
            <p:nvPr/>
          </p:nvSpPr>
          <p:spPr bwMode="auto">
            <a:xfrm>
              <a:off x="6289327" y="5093574"/>
              <a:ext cx="331595" cy="3717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i="1"/>
                <a:t>r</a:t>
              </a:r>
            </a:p>
          </p:txBody>
        </p:sp>
        <p:sp>
          <p:nvSpPr>
            <p:cNvPr id="18456" name="TekstniOkvir 22"/>
            <p:cNvSpPr txBox="1">
              <a:spLocks noChangeArrowheads="1"/>
            </p:cNvSpPr>
            <p:nvPr/>
          </p:nvSpPr>
          <p:spPr bwMode="auto">
            <a:xfrm>
              <a:off x="5817056" y="5927586"/>
              <a:ext cx="331595" cy="3717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i="1"/>
                <a:t>r</a:t>
              </a:r>
            </a:p>
          </p:txBody>
        </p:sp>
      </p:grpSp>
      <p:grpSp>
        <p:nvGrpSpPr>
          <p:cNvPr id="8" name="Grupa 33"/>
          <p:cNvGrpSpPr>
            <a:grpSpLocks/>
          </p:cNvGrpSpPr>
          <p:nvPr/>
        </p:nvGrpSpPr>
        <p:grpSpPr bwMode="auto">
          <a:xfrm>
            <a:off x="2203938" y="2711938"/>
            <a:ext cx="1756699" cy="1581289"/>
            <a:chOff x="3032184" y="2758539"/>
            <a:chExt cx="1827376" cy="1776754"/>
          </a:xfrm>
        </p:grpSpPr>
        <p:sp>
          <p:nvSpPr>
            <p:cNvPr id="24" name="Jednakokračni trokut 23"/>
            <p:cNvSpPr/>
            <p:nvPr/>
          </p:nvSpPr>
          <p:spPr>
            <a:xfrm rot="1789427">
              <a:off x="3032184" y="2758539"/>
              <a:ext cx="1827376" cy="1575103"/>
            </a:xfrm>
            <a:prstGeom prst="triangle">
              <a:avLst/>
            </a:prstGeom>
            <a:solidFill>
              <a:srgbClr val="00B050"/>
            </a:solidFill>
            <a:ln w="1905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hr-HR"/>
            </a:p>
          </p:txBody>
        </p:sp>
        <p:sp>
          <p:nvSpPr>
            <p:cNvPr id="18450" name="TekstniOkvir 24"/>
            <p:cNvSpPr txBox="1">
              <a:spLocks noChangeArrowheads="1"/>
            </p:cNvSpPr>
            <p:nvPr/>
          </p:nvSpPr>
          <p:spPr bwMode="auto">
            <a:xfrm>
              <a:off x="3327703" y="3016340"/>
              <a:ext cx="331595" cy="3717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i="1"/>
                <a:t>a</a:t>
              </a:r>
            </a:p>
          </p:txBody>
        </p:sp>
        <p:sp>
          <p:nvSpPr>
            <p:cNvPr id="18451" name="TekstniOkvir 25"/>
            <p:cNvSpPr txBox="1">
              <a:spLocks noChangeArrowheads="1"/>
            </p:cNvSpPr>
            <p:nvPr/>
          </p:nvSpPr>
          <p:spPr bwMode="auto">
            <a:xfrm>
              <a:off x="4312303" y="3580013"/>
              <a:ext cx="331595" cy="3717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i="1"/>
                <a:t>a</a:t>
              </a:r>
            </a:p>
          </p:txBody>
        </p:sp>
        <p:sp>
          <p:nvSpPr>
            <p:cNvPr id="18452" name="TekstniOkvir 26"/>
            <p:cNvSpPr txBox="1">
              <a:spLocks noChangeArrowheads="1"/>
            </p:cNvSpPr>
            <p:nvPr/>
          </p:nvSpPr>
          <p:spPr bwMode="auto">
            <a:xfrm>
              <a:off x="3351517" y="4163504"/>
              <a:ext cx="331595" cy="3717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i="1"/>
                <a:t>a</a:t>
              </a:r>
            </a:p>
          </p:txBody>
        </p:sp>
      </p:grpSp>
      <p:grpSp>
        <p:nvGrpSpPr>
          <p:cNvPr id="9" name="Grupa 34"/>
          <p:cNvGrpSpPr>
            <a:grpSpLocks/>
          </p:cNvGrpSpPr>
          <p:nvPr/>
        </p:nvGrpSpPr>
        <p:grpSpPr bwMode="auto">
          <a:xfrm>
            <a:off x="6307138" y="2632075"/>
            <a:ext cx="1014412" cy="2128838"/>
            <a:chOff x="5284493" y="2180756"/>
            <a:chExt cx="1014883" cy="2129046"/>
          </a:xfrm>
        </p:grpSpPr>
        <p:sp>
          <p:nvSpPr>
            <p:cNvPr id="18445" name="TekstniOkvir 11"/>
            <p:cNvSpPr txBox="1">
              <a:spLocks noChangeArrowheads="1"/>
            </p:cNvSpPr>
            <p:nvPr/>
          </p:nvSpPr>
          <p:spPr bwMode="auto">
            <a:xfrm>
              <a:off x="5646233" y="3938013"/>
              <a:ext cx="331595" cy="3717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i="1"/>
                <a:t>a</a:t>
              </a:r>
            </a:p>
          </p:txBody>
        </p:sp>
        <p:sp>
          <p:nvSpPr>
            <p:cNvPr id="18446" name="TekstniOkvir 12"/>
            <p:cNvSpPr txBox="1">
              <a:spLocks noChangeArrowheads="1"/>
            </p:cNvSpPr>
            <p:nvPr/>
          </p:nvSpPr>
          <p:spPr bwMode="auto">
            <a:xfrm>
              <a:off x="5967781" y="2923131"/>
              <a:ext cx="331595" cy="3717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i="1"/>
                <a:t>k</a:t>
              </a:r>
            </a:p>
          </p:txBody>
        </p:sp>
        <p:sp>
          <p:nvSpPr>
            <p:cNvPr id="18447" name="TekstniOkvir 13"/>
            <p:cNvSpPr txBox="1">
              <a:spLocks noChangeArrowheads="1"/>
            </p:cNvSpPr>
            <p:nvPr/>
          </p:nvSpPr>
          <p:spPr bwMode="auto">
            <a:xfrm>
              <a:off x="5284493" y="2882936"/>
              <a:ext cx="331595" cy="37178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r>
                <a:rPr lang="hr-HR" altLang="sr-Latn-RS" i="1"/>
                <a:t>k</a:t>
              </a:r>
            </a:p>
          </p:txBody>
        </p:sp>
        <p:sp>
          <p:nvSpPr>
            <p:cNvPr id="18448" name="AutoShape 9"/>
            <p:cNvSpPr>
              <a:spLocks noChangeArrowheads="1"/>
            </p:cNvSpPr>
            <p:nvPr/>
          </p:nvSpPr>
          <p:spPr bwMode="auto">
            <a:xfrm>
              <a:off x="5419900" y="2180756"/>
              <a:ext cx="720725" cy="1805825"/>
            </a:xfrm>
            <a:prstGeom prst="triangle">
              <a:avLst>
                <a:gd name="adj" fmla="val 50000"/>
              </a:avLst>
            </a:prstGeom>
            <a:solidFill>
              <a:srgbClr val="00CCFF"/>
            </a:solidFill>
            <a:ln w="19050">
              <a:solidFill>
                <a:srgbClr val="002060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hr-HR" altLang="sr-Latn-RS"/>
            </a:p>
          </p:txBody>
        </p:sp>
      </p:grpSp>
      <p:sp>
        <p:nvSpPr>
          <p:cNvPr id="30" name="TekstniOkvir 29"/>
          <p:cNvSpPr txBox="1"/>
          <p:nvPr/>
        </p:nvSpPr>
        <p:spPr>
          <a:xfrm>
            <a:off x="1828802" y="730686"/>
            <a:ext cx="2475977" cy="40011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hr-HR" sz="2000" dirty="0">
                <a:ln>
                  <a:solidFill>
                    <a:schemeClr val="tx1"/>
                  </a:solidFill>
                </a:ln>
              </a:rPr>
              <a:t>Raznostranični trokuti</a:t>
            </a:r>
          </a:p>
        </p:txBody>
      </p:sp>
      <p:sp>
        <p:nvSpPr>
          <p:cNvPr id="31" name="TekstniOkvir 30"/>
          <p:cNvSpPr txBox="1"/>
          <p:nvPr/>
        </p:nvSpPr>
        <p:spPr>
          <a:xfrm>
            <a:off x="4779725" y="730686"/>
            <a:ext cx="2475977" cy="40011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hr-HR" sz="2000" dirty="0">
                <a:ln>
                  <a:solidFill>
                    <a:schemeClr val="tx1"/>
                  </a:solidFill>
                </a:ln>
              </a:rPr>
              <a:t>Jednakokračni trokuti</a:t>
            </a:r>
          </a:p>
        </p:txBody>
      </p:sp>
      <p:sp>
        <p:nvSpPr>
          <p:cNvPr id="32" name="TekstniOkvir 31"/>
          <p:cNvSpPr txBox="1"/>
          <p:nvPr/>
        </p:nvSpPr>
        <p:spPr>
          <a:xfrm>
            <a:off x="7730649" y="730686"/>
            <a:ext cx="2475977" cy="70788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hr-HR" sz="2000" dirty="0" err="1">
                <a:ln>
                  <a:solidFill>
                    <a:schemeClr val="tx1"/>
                  </a:solidFill>
                </a:ln>
              </a:rPr>
              <a:t>Jednakostranični</a:t>
            </a:r>
            <a:r>
              <a:rPr lang="hr-HR" sz="2000" dirty="0">
                <a:ln>
                  <a:solidFill>
                    <a:schemeClr val="tx1"/>
                  </a:solidFill>
                </a:ln>
              </a:rPr>
              <a:t>  trokuti</a:t>
            </a:r>
          </a:p>
        </p:txBody>
      </p:sp>
      <p:sp>
        <p:nvSpPr>
          <p:cNvPr id="18444" name="TekstniOkvir 40"/>
          <p:cNvSpPr txBox="1">
            <a:spLocks noChangeArrowheads="1"/>
          </p:cNvSpPr>
          <p:nvPr/>
        </p:nvSpPr>
        <p:spPr bwMode="auto">
          <a:xfrm>
            <a:off x="575035" y="111312"/>
            <a:ext cx="684017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hr-HR" altLang="sr-Latn-RS" sz="2400" dirty="0"/>
              <a:t>3. Razvrstajte trokute prema duljini stranica.</a:t>
            </a:r>
          </a:p>
        </p:txBody>
      </p:sp>
    </p:spTree>
    <p:extLst>
      <p:ext uri="{BB962C8B-B14F-4D97-AF65-F5344CB8AC3E}">
        <p14:creationId xmlns:p14="http://schemas.microsoft.com/office/powerpoint/2010/main" val="405782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55556E-7 -4.68085E-6 L -0.68576 -0.06544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4300" y="-3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4.23682E-6 L 0.71371 -0.16444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700" y="-82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2.12766E-6 C -0.1276 0.11448 -0.25486 0.22965 -0.30538 0.27567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5300" y="138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8.51064E-7 L -0.07812 -0.14963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00" y="-7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4.99537E-6 L -0.34514 0.02913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7300" y="1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1.85014E-8 L 0.13698 0.01087 " pathEditMode="relative" rAng="0" ptsTypes="AA">
                                      <p:cBhvr>
                                        <p:cTn id="2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800" y="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49401E7-1D78-877A-69B5-710DD5DAAC0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/>
              <a:t>Vrste trokuta s obzirom na veličinu kutova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A52BC1C6-C8AE-F1D5-8263-863DA531811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66232131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4" name="Rectangle 33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5106273E-C4B9-5F13-7FD7-91497174B1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40080"/>
            <a:ext cx="4818888" cy="148132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hr-HR" sz="5000" kern="1200" dirty="0">
                <a:latin typeface="+mj-lt"/>
                <a:ea typeface="+mj-ea"/>
                <a:cs typeface="+mj-cs"/>
              </a:rPr>
              <a:t>ŠILJASTOKUTNI TROKUT</a:t>
            </a:r>
            <a:endParaRPr lang="en-US" sz="5000" kern="1200" dirty="0">
              <a:latin typeface="+mj-lt"/>
              <a:ea typeface="+mj-ea"/>
              <a:cs typeface="+mj-cs"/>
            </a:endParaRPr>
          </a:p>
        </p:txBody>
      </p:sp>
      <p:sp>
        <p:nvSpPr>
          <p:cNvPr id="36" name="sketch line">
            <a:extLst>
              <a:ext uri="{FF2B5EF4-FFF2-40B4-BE49-F238E27FC236}">
                <a16:creationId xmlns:a16="http://schemas.microsoft.com/office/drawing/2014/main" id="{71877DBC-BB60-40F0-AC93-2ACDBAAE6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372868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Content Placeholder 21">
            <a:extLst>
              <a:ext uri="{FF2B5EF4-FFF2-40B4-BE49-F238E27FC236}">
                <a16:creationId xmlns:a16="http://schemas.microsoft.com/office/drawing/2014/main" id="{D020ED0C-2BA1-7305-6A09-8058DBF1D6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3278" y="2692909"/>
            <a:ext cx="4818888" cy="3547872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hr-HR" sz="3600" dirty="0"/>
              <a:t>je trokut kojemu su svi kutovi šiljasti.</a:t>
            </a:r>
            <a:endParaRPr lang="en-US" sz="3600" dirty="0"/>
          </a:p>
        </p:txBody>
      </p:sp>
      <p:pic>
        <p:nvPicPr>
          <p:cNvPr id="5" name="Rezervirano mjesto sadržaja 4">
            <a:extLst>
              <a:ext uri="{FF2B5EF4-FFF2-40B4-BE49-F238E27FC236}">
                <a16:creationId xmlns:a16="http://schemas.microsoft.com/office/drawing/2014/main" id="{5B8809C7-DF7B-4DDB-E42D-B8CE8EC250B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196588" y="640080"/>
            <a:ext cx="3263888" cy="55778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927630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3" name="Rectangle 42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5106273E-C4B9-5F13-7FD7-91497174B1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40080"/>
            <a:ext cx="4818888" cy="148132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hr-HR" sz="5000"/>
              <a:t>TUP</a:t>
            </a:r>
            <a:r>
              <a:rPr lang="hr-HR" sz="5000" kern="1200">
                <a:latin typeface="+mj-lt"/>
                <a:ea typeface="+mj-ea"/>
                <a:cs typeface="+mj-cs"/>
              </a:rPr>
              <a:t>OKUTNI TROKUT</a:t>
            </a:r>
            <a:endParaRPr lang="en-US" sz="5000" kern="1200">
              <a:latin typeface="+mj-lt"/>
              <a:ea typeface="+mj-ea"/>
              <a:cs typeface="+mj-cs"/>
            </a:endParaRPr>
          </a:p>
        </p:txBody>
      </p:sp>
      <p:sp>
        <p:nvSpPr>
          <p:cNvPr id="45" name="sketch line">
            <a:extLst>
              <a:ext uri="{FF2B5EF4-FFF2-40B4-BE49-F238E27FC236}">
                <a16:creationId xmlns:a16="http://schemas.microsoft.com/office/drawing/2014/main" id="{71877DBC-BB60-40F0-AC93-2ACDBAAE6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372868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Content Placeholder 21">
            <a:extLst>
              <a:ext uri="{FF2B5EF4-FFF2-40B4-BE49-F238E27FC236}">
                <a16:creationId xmlns:a16="http://schemas.microsoft.com/office/drawing/2014/main" id="{D020ED0C-2BA1-7305-6A09-8058DBF1D6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660904"/>
            <a:ext cx="4818888" cy="3547872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hr-HR" sz="3600" dirty="0"/>
              <a:t>je trokut koji ima jedan tupi kut.</a:t>
            </a:r>
            <a:endParaRPr lang="en-US" sz="3600" dirty="0"/>
          </a:p>
        </p:txBody>
      </p:sp>
      <p:pic>
        <p:nvPicPr>
          <p:cNvPr id="3" name="Slika 2" descr="Slika na kojoj se prikazuje crta, dijagram, trokut, dizajn&#10;&#10;Opis je automatski generiran">
            <a:extLst>
              <a:ext uri="{FF2B5EF4-FFF2-40B4-BE49-F238E27FC236}">
                <a16:creationId xmlns:a16="http://schemas.microsoft.com/office/drawing/2014/main" id="{D377C086-0DD5-4937-A47A-4E9D6349FF1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99048" y="1145974"/>
            <a:ext cx="5458968" cy="456605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5408254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2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3" name="Rectangle 42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5106273E-C4B9-5F13-7FD7-91497174B1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40080"/>
            <a:ext cx="4818888" cy="148132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hr-HR" sz="5000" dirty="0"/>
              <a:t>PRAV</a:t>
            </a:r>
            <a:r>
              <a:rPr lang="hr-HR" sz="5000" kern="1200" dirty="0">
                <a:latin typeface="+mj-lt"/>
                <a:ea typeface="+mj-ea"/>
                <a:cs typeface="+mj-cs"/>
              </a:rPr>
              <a:t>OKUTNI TROKUT</a:t>
            </a:r>
            <a:endParaRPr lang="en-US" sz="5000" kern="1200" dirty="0">
              <a:latin typeface="+mj-lt"/>
              <a:ea typeface="+mj-ea"/>
              <a:cs typeface="+mj-cs"/>
            </a:endParaRPr>
          </a:p>
        </p:txBody>
      </p:sp>
      <p:sp>
        <p:nvSpPr>
          <p:cNvPr id="45" name="sketch line">
            <a:extLst>
              <a:ext uri="{FF2B5EF4-FFF2-40B4-BE49-F238E27FC236}">
                <a16:creationId xmlns:a16="http://schemas.microsoft.com/office/drawing/2014/main" id="{71877DBC-BB60-40F0-AC93-2ACDBAAE6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372868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Content Placeholder 21">
            <a:extLst>
              <a:ext uri="{FF2B5EF4-FFF2-40B4-BE49-F238E27FC236}">
                <a16:creationId xmlns:a16="http://schemas.microsoft.com/office/drawing/2014/main" id="{D020ED0C-2BA1-7305-6A09-8058DBF1D6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660903"/>
            <a:ext cx="4818888" cy="3927465"/>
          </a:xfrm>
        </p:spPr>
        <p:txBody>
          <a:bodyPr anchor="t">
            <a:noAutofit/>
          </a:bodyPr>
          <a:lstStyle/>
          <a:p>
            <a:pPr marL="0" indent="0">
              <a:buNone/>
            </a:pPr>
            <a:r>
              <a:rPr lang="hr-HR" dirty="0"/>
              <a:t>je trokut koji ima jedan pravi kut.</a:t>
            </a:r>
          </a:p>
          <a:p>
            <a:pPr marL="0" indent="0">
              <a:buNone/>
            </a:pPr>
            <a:r>
              <a:rPr lang="hr-HR" dirty="0">
                <a:solidFill>
                  <a:srgbClr val="FF0000"/>
                </a:solidFill>
              </a:rPr>
              <a:t>KATETE </a:t>
            </a:r>
            <a:r>
              <a:rPr lang="hr-HR" dirty="0"/>
              <a:t>su stranice pravokutnog trokuta koje su međusobno okomite (stranice a i b).</a:t>
            </a:r>
            <a:endParaRPr lang="hr-HR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hr-HR" dirty="0">
                <a:solidFill>
                  <a:srgbClr val="FF0000"/>
                </a:solidFill>
              </a:rPr>
              <a:t>HIPOTENUZA </a:t>
            </a:r>
            <a:r>
              <a:rPr lang="hr-HR" dirty="0"/>
              <a:t>je stranica pravokutnog trokuta koja je nasuprot pravom kutu (stranica c).</a:t>
            </a:r>
            <a:endParaRPr lang="hr-HR" dirty="0">
              <a:solidFill>
                <a:srgbClr val="FF0000"/>
              </a:solidFill>
            </a:endParaRP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58018846-049B-6A01-B8D9-4A7EC5E350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284493" y="640080"/>
            <a:ext cx="5088078" cy="557784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12441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3" name="Rectangle 42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5106273E-C4B9-5F13-7FD7-91497174B1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40080"/>
            <a:ext cx="4818888" cy="1481328"/>
          </a:xfr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hr-HR" sz="3600" dirty="0"/>
              <a:t>POVRŠINA PRAVOKUTNOG TROKUTA</a:t>
            </a:r>
            <a:endParaRPr lang="en-US" sz="3600" kern="1200" dirty="0"/>
          </a:p>
        </p:txBody>
      </p:sp>
      <p:sp>
        <p:nvSpPr>
          <p:cNvPr id="45" name="sketch line">
            <a:extLst>
              <a:ext uri="{FF2B5EF4-FFF2-40B4-BE49-F238E27FC236}">
                <a16:creationId xmlns:a16="http://schemas.microsoft.com/office/drawing/2014/main" id="{71877DBC-BB60-40F0-AC93-2ACDBAAE6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372868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Content Placeholder 21">
            <a:extLst>
              <a:ext uri="{FF2B5EF4-FFF2-40B4-BE49-F238E27FC236}">
                <a16:creationId xmlns:a16="http://schemas.microsoft.com/office/drawing/2014/main" id="{D020ED0C-2BA1-7305-6A09-8058DBF1D6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660904"/>
            <a:ext cx="4818888" cy="3547872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hr-HR" dirty="0"/>
              <a:t>Uočimo da dijagonala pravokutnika dijeli pravokutnik na dva pravokutna trokuta jednakih površina. </a:t>
            </a:r>
          </a:p>
          <a:p>
            <a:pPr marL="0" indent="0">
              <a:buNone/>
            </a:pPr>
            <a:endParaRPr lang="hr-HR" dirty="0"/>
          </a:p>
          <a:p>
            <a:pPr marL="0" indent="0">
              <a:buNone/>
            </a:pPr>
            <a:r>
              <a:rPr lang="hr-HR" dirty="0"/>
              <a:t>Tako je površina pravokutnog trokuta upola manja od površine pravokutnika.</a:t>
            </a:r>
            <a:endParaRPr lang="hr-HR" dirty="0">
              <a:solidFill>
                <a:srgbClr val="FF0000"/>
              </a:solidFill>
            </a:endParaRPr>
          </a:p>
        </p:txBody>
      </p:sp>
      <p:pic>
        <p:nvPicPr>
          <p:cNvPr id="3" name="Rezervirano mjesto sadržaja 3">
            <a:extLst>
              <a:ext uri="{FF2B5EF4-FFF2-40B4-BE49-F238E27FC236}">
                <a16:creationId xmlns:a16="http://schemas.microsoft.com/office/drawing/2014/main" id="{CD90BE4E-563A-4EA1-286F-96CD344AD17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0760" y="1380744"/>
            <a:ext cx="5282285" cy="3569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6519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2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2">
                <a:lumMod val="20000"/>
                <a:lumOff val="80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0" name="Rectangle 49">
            <a:extLst>
              <a:ext uri="{FF2B5EF4-FFF2-40B4-BE49-F238E27FC236}">
                <a16:creationId xmlns:a16="http://schemas.microsoft.com/office/drawing/2014/main" id="{F13C74B1-5B17-4795-BED0-7140497B44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5106273E-C4B9-5F13-7FD7-91497174B1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80" y="289169"/>
            <a:ext cx="4368602" cy="1993041"/>
          </a:xfrm>
        </p:spPr>
        <p:txBody>
          <a:bodyPr vert="horz" lIns="91440" tIns="45720" rIns="91440" bIns="45720" rtlCol="0" anchor="b">
            <a:noAutofit/>
          </a:bodyPr>
          <a:lstStyle/>
          <a:p>
            <a:br>
              <a:rPr lang="hr-HR" sz="3200" kern="1200" dirty="0">
                <a:solidFill>
                  <a:srgbClr val="FF0000"/>
                </a:solidFill>
              </a:rPr>
            </a:br>
            <a:br>
              <a:rPr lang="hr-HR" sz="3200" dirty="0">
                <a:solidFill>
                  <a:srgbClr val="FF0000"/>
                </a:solidFill>
              </a:rPr>
            </a:br>
            <a:r>
              <a:rPr lang="hr-HR" sz="3200" kern="1200" dirty="0">
                <a:solidFill>
                  <a:srgbClr val="FF0000"/>
                </a:solidFill>
              </a:rPr>
              <a:t>Površina pravokutnog trokuta jednaka je polovini umnoška duljina njegovih kateta.</a:t>
            </a:r>
            <a:endParaRPr lang="en-US" sz="3200" kern="1200" dirty="0">
              <a:solidFill>
                <a:srgbClr val="FF0000"/>
              </a:solidFill>
            </a:endParaRPr>
          </a:p>
        </p:txBody>
      </p:sp>
      <p:sp>
        <p:nvSpPr>
          <p:cNvPr id="52" name="sketchy line">
            <a:extLst>
              <a:ext uri="{FF2B5EF4-FFF2-40B4-BE49-F238E27FC236}">
                <a16:creationId xmlns:a16="http://schemas.microsoft.com/office/drawing/2014/main" id="{D4974D33-8DC5-464E-8C6D-BE58F0669C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80" y="2586994"/>
            <a:ext cx="3474720" cy="18288"/>
          </a:xfrm>
          <a:custGeom>
            <a:avLst/>
            <a:gdLst>
              <a:gd name="connsiteX0" fmla="*/ 0 w 3474720"/>
              <a:gd name="connsiteY0" fmla="*/ 0 h 18288"/>
              <a:gd name="connsiteX1" fmla="*/ 694944 w 3474720"/>
              <a:gd name="connsiteY1" fmla="*/ 0 h 18288"/>
              <a:gd name="connsiteX2" fmla="*/ 1355141 w 3474720"/>
              <a:gd name="connsiteY2" fmla="*/ 0 h 18288"/>
              <a:gd name="connsiteX3" fmla="*/ 2015338 w 3474720"/>
              <a:gd name="connsiteY3" fmla="*/ 0 h 18288"/>
              <a:gd name="connsiteX4" fmla="*/ 2779776 w 3474720"/>
              <a:gd name="connsiteY4" fmla="*/ 0 h 18288"/>
              <a:gd name="connsiteX5" fmla="*/ 3474720 w 3474720"/>
              <a:gd name="connsiteY5" fmla="*/ 0 h 18288"/>
              <a:gd name="connsiteX6" fmla="*/ 3474720 w 3474720"/>
              <a:gd name="connsiteY6" fmla="*/ 18288 h 18288"/>
              <a:gd name="connsiteX7" fmla="*/ 2779776 w 3474720"/>
              <a:gd name="connsiteY7" fmla="*/ 18288 h 18288"/>
              <a:gd name="connsiteX8" fmla="*/ 2189074 w 3474720"/>
              <a:gd name="connsiteY8" fmla="*/ 18288 h 18288"/>
              <a:gd name="connsiteX9" fmla="*/ 1528877 w 3474720"/>
              <a:gd name="connsiteY9" fmla="*/ 18288 h 18288"/>
              <a:gd name="connsiteX10" fmla="*/ 868680 w 3474720"/>
              <a:gd name="connsiteY10" fmla="*/ 18288 h 18288"/>
              <a:gd name="connsiteX11" fmla="*/ 0 w 3474720"/>
              <a:gd name="connsiteY11" fmla="*/ 18288 h 18288"/>
              <a:gd name="connsiteX12" fmla="*/ 0 w 347472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74720" h="18288" fill="none" extrusionOk="0">
                <a:moveTo>
                  <a:pt x="0" y="0"/>
                </a:moveTo>
                <a:cubicBezTo>
                  <a:pt x="224454" y="-14544"/>
                  <a:pt x="495407" y="26540"/>
                  <a:pt x="694944" y="0"/>
                </a:cubicBezTo>
                <a:cubicBezTo>
                  <a:pt x="894481" y="-26540"/>
                  <a:pt x="1130063" y="24713"/>
                  <a:pt x="1355141" y="0"/>
                </a:cubicBezTo>
                <a:cubicBezTo>
                  <a:pt x="1580219" y="-24713"/>
                  <a:pt x="1820099" y="26695"/>
                  <a:pt x="2015338" y="0"/>
                </a:cubicBezTo>
                <a:cubicBezTo>
                  <a:pt x="2210577" y="-26695"/>
                  <a:pt x="2402045" y="165"/>
                  <a:pt x="2779776" y="0"/>
                </a:cubicBezTo>
                <a:cubicBezTo>
                  <a:pt x="3157507" y="-165"/>
                  <a:pt x="3286859" y="-15571"/>
                  <a:pt x="3474720" y="0"/>
                </a:cubicBezTo>
                <a:cubicBezTo>
                  <a:pt x="3474286" y="7551"/>
                  <a:pt x="3474253" y="9822"/>
                  <a:pt x="3474720" y="18288"/>
                </a:cubicBezTo>
                <a:cubicBezTo>
                  <a:pt x="3233904" y="29845"/>
                  <a:pt x="2945134" y="-5256"/>
                  <a:pt x="2779776" y="18288"/>
                </a:cubicBezTo>
                <a:cubicBezTo>
                  <a:pt x="2614418" y="41832"/>
                  <a:pt x="2339768" y="22709"/>
                  <a:pt x="2189074" y="18288"/>
                </a:cubicBezTo>
                <a:cubicBezTo>
                  <a:pt x="2038380" y="13867"/>
                  <a:pt x="1817434" y="-4947"/>
                  <a:pt x="1528877" y="18288"/>
                </a:cubicBezTo>
                <a:cubicBezTo>
                  <a:pt x="1240320" y="41523"/>
                  <a:pt x="1042447" y="37198"/>
                  <a:pt x="868680" y="18288"/>
                </a:cubicBezTo>
                <a:cubicBezTo>
                  <a:pt x="694913" y="-622"/>
                  <a:pt x="233232" y="44909"/>
                  <a:pt x="0" y="18288"/>
                </a:cubicBezTo>
                <a:cubicBezTo>
                  <a:pt x="60" y="11696"/>
                  <a:pt x="66" y="3758"/>
                  <a:pt x="0" y="0"/>
                </a:cubicBezTo>
                <a:close/>
              </a:path>
              <a:path w="3474720" h="18288" stroke="0" extrusionOk="0">
                <a:moveTo>
                  <a:pt x="0" y="0"/>
                </a:moveTo>
                <a:cubicBezTo>
                  <a:pt x="202328" y="-14716"/>
                  <a:pt x="332722" y="-11499"/>
                  <a:pt x="625450" y="0"/>
                </a:cubicBezTo>
                <a:cubicBezTo>
                  <a:pt x="918178" y="11499"/>
                  <a:pt x="1096688" y="5123"/>
                  <a:pt x="1389888" y="0"/>
                </a:cubicBezTo>
                <a:cubicBezTo>
                  <a:pt x="1683088" y="-5123"/>
                  <a:pt x="1835981" y="-14038"/>
                  <a:pt x="1980590" y="0"/>
                </a:cubicBezTo>
                <a:cubicBezTo>
                  <a:pt x="2125199" y="14038"/>
                  <a:pt x="2396099" y="-7203"/>
                  <a:pt x="2571293" y="0"/>
                </a:cubicBezTo>
                <a:cubicBezTo>
                  <a:pt x="2746487" y="7203"/>
                  <a:pt x="3041609" y="-12036"/>
                  <a:pt x="3474720" y="0"/>
                </a:cubicBezTo>
                <a:cubicBezTo>
                  <a:pt x="3474638" y="4406"/>
                  <a:pt x="3474631" y="9982"/>
                  <a:pt x="3474720" y="18288"/>
                </a:cubicBezTo>
                <a:cubicBezTo>
                  <a:pt x="3324873" y="21876"/>
                  <a:pt x="3136771" y="12587"/>
                  <a:pt x="2814523" y="18288"/>
                </a:cubicBezTo>
                <a:cubicBezTo>
                  <a:pt x="2492275" y="23989"/>
                  <a:pt x="2294402" y="47111"/>
                  <a:pt x="2154326" y="18288"/>
                </a:cubicBezTo>
                <a:cubicBezTo>
                  <a:pt x="2014250" y="-10535"/>
                  <a:pt x="1820317" y="33903"/>
                  <a:pt x="1494130" y="18288"/>
                </a:cubicBezTo>
                <a:cubicBezTo>
                  <a:pt x="1167943" y="2673"/>
                  <a:pt x="948432" y="14868"/>
                  <a:pt x="729691" y="18288"/>
                </a:cubicBezTo>
                <a:cubicBezTo>
                  <a:pt x="510950" y="21708"/>
                  <a:pt x="264032" y="24354"/>
                  <a:pt x="0" y="18288"/>
                </a:cubicBezTo>
                <a:cubicBezTo>
                  <a:pt x="189" y="14288"/>
                  <a:pt x="-703" y="3747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445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86374121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Content Placeholder 21">
            <a:extLst>
              <a:ext uri="{FF2B5EF4-FFF2-40B4-BE49-F238E27FC236}">
                <a16:creationId xmlns:a16="http://schemas.microsoft.com/office/drawing/2014/main" id="{D020ED0C-2BA1-7305-6A09-8058DBF1D6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2872899"/>
            <a:ext cx="4243589" cy="332066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4400" b="1" i="1" dirty="0">
                <a:solidFill>
                  <a:srgbClr val="ED1D24"/>
                </a:solidFill>
                <a:latin typeface="Arial" panose="020B0604020202020204" pitchFamily="34" charset="0"/>
              </a:rPr>
              <a:t>P = </a:t>
            </a:r>
            <a:r>
              <a:rPr lang="hr-HR" sz="4400" b="1" dirty="0">
                <a:solidFill>
                  <a:srgbClr val="ED1D24"/>
                </a:solidFill>
                <a:latin typeface="Arial" panose="020B0604020202020204" pitchFamily="34" charset="0"/>
              </a:rPr>
              <a:t>(</a:t>
            </a:r>
            <a:r>
              <a:rPr lang="hr-HR" sz="4400" b="1" i="1" dirty="0">
                <a:solidFill>
                  <a:srgbClr val="ED1D24"/>
                </a:solidFill>
                <a:latin typeface="Arial" panose="020B0604020202020204" pitchFamily="34" charset="0"/>
              </a:rPr>
              <a:t>a · b</a:t>
            </a:r>
            <a:r>
              <a:rPr lang="hr-HR" sz="4400" b="1" dirty="0">
                <a:solidFill>
                  <a:srgbClr val="ED1D24"/>
                </a:solidFill>
                <a:latin typeface="Arial" panose="020B0604020202020204" pitchFamily="34" charset="0"/>
              </a:rPr>
              <a:t>)</a:t>
            </a:r>
            <a:r>
              <a:rPr lang="hr-HR" sz="4400" b="1" i="1" dirty="0">
                <a:solidFill>
                  <a:srgbClr val="ED1D24"/>
                </a:solidFill>
                <a:latin typeface="Arial" panose="020B0604020202020204" pitchFamily="34" charset="0"/>
              </a:rPr>
              <a:t> </a:t>
            </a:r>
            <a:r>
              <a:rPr lang="hr-HR" sz="4400" b="1" dirty="0">
                <a:solidFill>
                  <a:srgbClr val="ED1D24"/>
                </a:solidFill>
                <a:latin typeface="Arial" panose="020B0604020202020204" pitchFamily="34" charset="0"/>
              </a:rPr>
              <a:t>: 2</a:t>
            </a:r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59F8B660-8FBA-5597-55F9-7A758B10C75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056" r="-2" b="-2"/>
          <a:stretch/>
        </p:blipFill>
        <p:spPr bwMode="auto">
          <a:xfrm>
            <a:off x="5979887" y="627888"/>
            <a:ext cx="5580810" cy="5563947"/>
          </a:xfrm>
          <a:custGeom>
            <a:avLst/>
            <a:gdLst/>
            <a:ahLst/>
            <a:cxnLst/>
            <a:rect l="l" t="t" r="r" b="b"/>
            <a:pathLst>
              <a:path w="6878775" h="6858000">
                <a:moveTo>
                  <a:pt x="1102973" y="0"/>
                </a:moveTo>
                <a:lnTo>
                  <a:pt x="1160688" y="0"/>
                </a:lnTo>
                <a:lnTo>
                  <a:pt x="983189" y="331786"/>
                </a:lnTo>
                <a:cubicBezTo>
                  <a:pt x="914866" y="469145"/>
                  <a:pt x="850355" y="608712"/>
                  <a:pt x="789261" y="750263"/>
                </a:cubicBezTo>
                <a:cubicBezTo>
                  <a:pt x="774307" y="784928"/>
                  <a:pt x="759992" y="819849"/>
                  <a:pt x="745295" y="854514"/>
                </a:cubicBezTo>
                <a:cubicBezTo>
                  <a:pt x="756682" y="845393"/>
                  <a:pt x="765489" y="833492"/>
                  <a:pt x="770857" y="819975"/>
                </a:cubicBezTo>
                <a:cubicBezTo>
                  <a:pt x="879943" y="589569"/>
                  <a:pt x="999605" y="365513"/>
                  <a:pt x="1131329" y="148742"/>
                </a:cubicBezTo>
                <a:lnTo>
                  <a:pt x="1227589" y="0"/>
                </a:lnTo>
                <a:lnTo>
                  <a:pt x="6878775" y="0"/>
                </a:lnTo>
                <a:lnTo>
                  <a:pt x="6878775" y="6858000"/>
                </a:lnTo>
                <a:lnTo>
                  <a:pt x="713521" y="6858000"/>
                </a:lnTo>
                <a:lnTo>
                  <a:pt x="625642" y="6670527"/>
                </a:lnTo>
                <a:cubicBezTo>
                  <a:pt x="507232" y="6398531"/>
                  <a:pt x="403083" y="6118381"/>
                  <a:pt x="312785" y="5830359"/>
                </a:cubicBezTo>
                <a:cubicBezTo>
                  <a:pt x="278149" y="5719759"/>
                  <a:pt x="248879" y="5607635"/>
                  <a:pt x="212198" y="5480401"/>
                </a:cubicBezTo>
                <a:cubicBezTo>
                  <a:pt x="212208" y="5491601"/>
                  <a:pt x="212803" y="5502788"/>
                  <a:pt x="213988" y="5513923"/>
                </a:cubicBezTo>
                <a:cubicBezTo>
                  <a:pt x="264089" y="5723695"/>
                  <a:pt x="307290" y="5935370"/>
                  <a:pt x="365826" y="6142729"/>
                </a:cubicBezTo>
                <a:cubicBezTo>
                  <a:pt x="433152" y="6380817"/>
                  <a:pt x="510068" y="6614016"/>
                  <a:pt x="597975" y="6841549"/>
                </a:cubicBezTo>
                <a:lnTo>
                  <a:pt x="604824" y="6858000"/>
                </a:lnTo>
                <a:lnTo>
                  <a:pt x="552056" y="6858000"/>
                </a:lnTo>
                <a:lnTo>
                  <a:pt x="539576" y="6828295"/>
                </a:lnTo>
                <a:cubicBezTo>
                  <a:pt x="380597" y="6414594"/>
                  <a:pt x="260223" y="5988893"/>
                  <a:pt x="171555" y="5552906"/>
                </a:cubicBezTo>
                <a:cubicBezTo>
                  <a:pt x="91163" y="5157998"/>
                  <a:pt x="43746" y="4758899"/>
                  <a:pt x="12305" y="4357388"/>
                </a:cubicBezTo>
                <a:cubicBezTo>
                  <a:pt x="-14281" y="4013908"/>
                  <a:pt x="4507" y="3672965"/>
                  <a:pt x="46684" y="3331516"/>
                </a:cubicBezTo>
                <a:cubicBezTo>
                  <a:pt x="127203" y="2664286"/>
                  <a:pt x="277819" y="2007265"/>
                  <a:pt x="496065" y="1371196"/>
                </a:cubicBezTo>
                <a:cubicBezTo>
                  <a:pt x="636273" y="966066"/>
                  <a:pt x="800445" y="573253"/>
                  <a:pt x="995723" y="196614"/>
                </a:cubicBezTo>
                <a:close/>
              </a:path>
            </a:pathLst>
          </a:custGeom>
          <a:noFill/>
        </p:spPr>
      </p:pic>
    </p:spTree>
    <p:extLst>
      <p:ext uri="{BB962C8B-B14F-4D97-AF65-F5344CB8AC3E}">
        <p14:creationId xmlns:p14="http://schemas.microsoft.com/office/powerpoint/2010/main" val="1948303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2" grpId="0" build="p"/>
    </p:bldLst>
  </p:timing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417</TotalTime>
  <Words>408</Words>
  <Application>Microsoft Office PowerPoint</Application>
  <PresentationFormat>Široki zaslon</PresentationFormat>
  <Paragraphs>84</Paragraphs>
  <Slides>23</Slides>
  <Notes>1</Notes>
  <HiddenSlides>1</HiddenSlides>
  <MMClips>0</MMClips>
  <ScaleCrop>false</ScaleCrop>
  <HeadingPairs>
    <vt:vector size="6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23</vt:i4>
      </vt:variant>
    </vt:vector>
  </HeadingPairs>
  <TitlesOfParts>
    <vt:vector size="28" baseType="lpstr">
      <vt:lpstr>Arial</vt:lpstr>
      <vt:lpstr>Calibri</vt:lpstr>
      <vt:lpstr>Calibri Light</vt:lpstr>
      <vt:lpstr>Wingdings</vt:lpstr>
      <vt:lpstr>Tema sustava Office</vt:lpstr>
      <vt:lpstr>1.</vt:lpstr>
      <vt:lpstr>PowerPoint prezentacija</vt:lpstr>
      <vt:lpstr>PowerPoint prezentacija</vt:lpstr>
      <vt:lpstr>Vrste trokuta s obzirom na veličinu kutova</vt:lpstr>
      <vt:lpstr>ŠILJASTOKUTNI TROKUT</vt:lpstr>
      <vt:lpstr>TUPOKUTNI TROKUT</vt:lpstr>
      <vt:lpstr>PRAVOKUTNI TROKUT</vt:lpstr>
      <vt:lpstr>POVRŠINA PRAVOKUTNOG TROKUTA</vt:lpstr>
      <vt:lpstr>  Površina pravokutnog trokuta jednaka je polovini umnoška duljina njegovih kateta.</vt:lpstr>
      <vt:lpstr>  Primjer 1. Izračunajmo površinu pravokutnog trokuta ΔABC s katetama duljine  3 cm i 4 cm. </vt:lpstr>
      <vt:lpstr>1. Izračunaj površinu trokuta sa slike.</vt:lpstr>
      <vt:lpstr>PONOVIMO!</vt:lpstr>
      <vt:lpstr>Što je šiljastokutni trokut?</vt:lpstr>
      <vt:lpstr>PowerPoint prezentacija</vt:lpstr>
      <vt:lpstr>Što je tupokutni trokut?</vt:lpstr>
      <vt:lpstr>PowerPoint prezentacija</vt:lpstr>
      <vt:lpstr>Što je pravokutni trokut?</vt:lpstr>
      <vt:lpstr>PowerPoint prezentacija</vt:lpstr>
      <vt:lpstr>Kako izračunavamo površinu pravokutnoga trokuta ?</vt:lpstr>
      <vt:lpstr>PowerPoint prezentacija</vt:lpstr>
      <vt:lpstr>Kako zovemo stranice pravokutnog trokuta?</vt:lpstr>
      <vt:lpstr>PowerPoint prezentacija</vt:lpstr>
      <vt:lpstr>Dragi petaši, bili ste odlični, bravo! 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prezentacija</dc:title>
  <dc:creator>Katarina Mijić</dc:creator>
  <cp:lastModifiedBy>Katarina Mijić</cp:lastModifiedBy>
  <cp:revision>16</cp:revision>
  <dcterms:created xsi:type="dcterms:W3CDTF">2024-02-17T10:23:03Z</dcterms:created>
  <dcterms:modified xsi:type="dcterms:W3CDTF">2024-02-26T16:11:38Z</dcterms:modified>
</cp:coreProperties>
</file>