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BEB00C-0619-2427-8C47-37F9469BC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E79798A-3756-CAA3-08D9-8FEB3ED5EF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93BEADE-C7CC-B449-ED2C-1FCC25FE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00BB-9D47-4521-A157-B40D0EB3FF02}" type="datetimeFigureOut">
              <a:rPr lang="hr-HR" smtClean="0"/>
              <a:t>17.6.2025.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7230797-19B9-2946-B0F4-D2EC085F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2AE0989-090B-20ED-2A02-2DF23E929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22F2-EB67-4FBF-A013-03F3B77979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89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551203-6043-DAF5-967C-618348B0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75A1B6B-EBE9-1869-D3AA-9ADD85110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790F68E-C891-092E-7D01-7BD1B05EE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00BB-9D47-4521-A157-B40D0EB3FF02}" type="datetimeFigureOut">
              <a:rPr lang="hr-HR" smtClean="0"/>
              <a:t>17.6.2025.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2D1395B-D8C0-7294-4E18-224CCF89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A2D657F-8602-5E5E-6AD0-7F09A6B56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22F2-EB67-4FBF-A013-03F3B77979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0982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13CE756-0E38-1E37-402E-B2F07C748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71F8EAC-089F-4AAA-42B4-0DFEF4796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65CA477-5896-4AF0-0896-FB883E915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00BB-9D47-4521-A157-B40D0EB3FF02}" type="datetimeFigureOut">
              <a:rPr lang="hr-HR" smtClean="0"/>
              <a:t>17.6.2025.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C7A56E4-52B5-463A-B0F8-16C72E2A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8CC28A2-AF40-F9EA-B1F0-39F4D760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22F2-EB67-4FBF-A013-03F3B77979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081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58F1F0-2ACF-1490-2DA7-46B5D24B4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A6C9C06-026C-8CF6-0E78-40F1029D5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4EB1A31-2558-CCEA-8BF5-80BFCE7E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00BB-9D47-4521-A157-B40D0EB3FF02}" type="datetimeFigureOut">
              <a:rPr lang="hr-HR" smtClean="0"/>
              <a:t>17.6.2025.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BD300CC-4868-262D-9125-1D0F1CD1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646B5AA-BA80-5CAD-7431-E7723020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22F2-EB67-4FBF-A013-03F3B77979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894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A04A19-FB2C-A105-375C-B462CAE41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9852AF2-558D-3ACB-5741-6C503D564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ACAA3D7-62DF-5E5B-D5EC-67D280D1A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00BB-9D47-4521-A157-B40D0EB3FF02}" type="datetimeFigureOut">
              <a:rPr lang="hr-HR" smtClean="0"/>
              <a:t>17.6.2025.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C406A06-A4A4-18CF-632E-394AEB18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CCA2D2B-9F58-BBFA-922A-1A18E0A1E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22F2-EB67-4FBF-A013-03F3B77979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204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D72C99-9D33-2756-2045-3B8966D8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BE683EE-0084-E27F-A91E-E3B26056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B52D357-05CA-4093-3E60-14CB4FE2E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CB14CA9-251F-7819-399A-1D7B29F1D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00BB-9D47-4521-A157-B40D0EB3FF02}" type="datetimeFigureOut">
              <a:rPr lang="hr-HR" smtClean="0"/>
              <a:t>17.6.2025.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2964EB-040A-F5AD-8222-A7C330B7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6984C14-BC0F-CAE3-94E2-FF8500A67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22F2-EB67-4FBF-A013-03F3B77979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682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7C5CEB-F6AA-4166-A5B2-66A4615EE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B233460-4FD6-D490-ACDA-D3AFE7A3C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47C6BBA-C0AE-D163-9712-7D5F9A57F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92BAB23-690D-01A8-19CF-6F4B86E64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3485C9E-FBD4-1B2C-069B-5315D8C10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C6C9095D-903F-F9E8-1CD1-2AC64792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00BB-9D47-4521-A157-B40D0EB3FF02}" type="datetimeFigureOut">
              <a:rPr lang="hr-HR" smtClean="0"/>
              <a:t>17.6.2025.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B8FF8190-A6CF-B153-449D-AF7C46432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CF620FD4-A7C4-5EFC-4E0B-CFC469B5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22F2-EB67-4FBF-A013-03F3B77979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364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979D4B-C320-08FF-740E-97D567F2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14681BD-DF44-2175-C7B0-6FD81EED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00BB-9D47-4521-A157-B40D0EB3FF02}" type="datetimeFigureOut">
              <a:rPr lang="hr-HR" smtClean="0"/>
              <a:t>17.6.2025.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AEF83A5-5375-222D-038B-05E6ACC34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A90F286-936E-1A47-7C60-08B43418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22F2-EB67-4FBF-A013-03F3B77979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4088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F95DDF7-1D91-5904-DC35-99BC827C2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00BB-9D47-4521-A157-B40D0EB3FF02}" type="datetimeFigureOut">
              <a:rPr lang="hr-HR" smtClean="0"/>
              <a:t>17.6.2025.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A4F1A18-259D-6901-9C41-DCC7D07ED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3B75025-5D66-E810-7021-8E6C42CC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22F2-EB67-4FBF-A013-03F3B77979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6376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BE85EB-ED67-77A4-BE87-5A1CC914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C2500D4-F1C0-FB0B-8938-E5FCCFC93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4A452EE-3000-9640-8B4D-D05AC55DF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08DE08A-B42C-8FE8-39E2-F93DCEA8C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00BB-9D47-4521-A157-B40D0EB3FF02}" type="datetimeFigureOut">
              <a:rPr lang="hr-HR" smtClean="0"/>
              <a:t>17.6.2025.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E3609EE-2A01-D0A5-51CB-D478AEED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43AC82E-8B3E-F1DE-0CC8-F39679C97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22F2-EB67-4FBF-A013-03F3B77979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969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12AE97-99FD-74A8-F4FD-DC5EDCD35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BBD838D-77D9-8FCA-28E9-D8399B7C6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602B5E5-D26A-1D2E-6E31-3110A001E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0ECBD89-CEE9-C01E-2317-3320F355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00BB-9D47-4521-A157-B40D0EB3FF02}" type="datetimeFigureOut">
              <a:rPr lang="hr-HR" smtClean="0"/>
              <a:t>17.6.2025.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AECEEE9-B6C8-480C-5B1D-598DC1FA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1D598BB-3B1D-0ED8-331A-CEB2D370F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22F2-EB67-4FBF-A013-03F3B77979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965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2A4804D4-F4AC-E2B9-D485-3CA5C6E9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E8320EC-9518-E7C8-75FC-D7801C569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FA791FF-3355-1349-2798-7D84ACBDE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4D00BB-9D47-4521-A157-B40D0EB3FF02}" type="datetimeFigureOut">
              <a:rPr lang="hr-HR" smtClean="0"/>
              <a:t>17.6.2025.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CEEA091-2F36-D18C-B98F-B2BB53CE9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61238A4-8715-476E-CC51-CF88B91BB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2A22F2-EB67-4FBF-A013-03F3B77979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79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C8C3AC1-43B5-DFB8-8D60-E24BAE0C0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hr-HR" sz="4800" dirty="0">
                <a:solidFill>
                  <a:srgbClr val="FFFFFF"/>
                </a:solidFill>
              </a:rPr>
              <a:t>Mitološki likovi </a:t>
            </a:r>
            <a:br>
              <a:rPr lang="hr-HR" sz="4800" dirty="0">
                <a:solidFill>
                  <a:srgbClr val="FFFFFF"/>
                </a:solidFill>
              </a:rPr>
            </a:br>
            <a:r>
              <a:rPr lang="hr-HR" sz="4800" dirty="0">
                <a:solidFill>
                  <a:srgbClr val="FFFFFF"/>
                </a:solidFill>
              </a:rPr>
              <a:t>u Ivaninim bajkama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C5C6E2A-4207-96E2-AF60-961764A75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5397" y="4960961"/>
            <a:ext cx="7055893" cy="1078054"/>
          </a:xfrm>
        </p:spPr>
        <p:txBody>
          <a:bodyPr>
            <a:normAutofit/>
          </a:bodyPr>
          <a:lstStyle/>
          <a:p>
            <a:pPr algn="l"/>
            <a:r>
              <a:rPr lang="hr-HR" dirty="0">
                <a:solidFill>
                  <a:srgbClr val="FFFFFF"/>
                </a:solidFill>
              </a:rPr>
              <a:t>Pripremila: Martina Valec-Rebić</a:t>
            </a:r>
          </a:p>
        </p:txBody>
      </p:sp>
    </p:spTree>
    <p:extLst>
      <p:ext uri="{BB962C8B-B14F-4D97-AF65-F5344CB8AC3E}">
        <p14:creationId xmlns:p14="http://schemas.microsoft.com/office/powerpoint/2010/main" val="2345947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575DB1-CF69-D6ED-A787-4F60737F4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83C3F47-2E18-F22F-F102-494492AC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21A9DE04-27EC-47A2-5200-CF3DCA4A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600074"/>
            <a:ext cx="6035040" cy="6526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Stribor</a:t>
            </a:r>
            <a:r>
              <a:rPr lang="hr-HR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starješina domaćih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E724CC2E-AB86-1F86-B30E-B2C3F3C81B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831" b="6604"/>
          <a:stretch/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id="{8391C1D1-0626-ED92-7EEA-FB2738600A96}"/>
              </a:ext>
            </a:extLst>
          </p:cNvPr>
          <p:cNvSpPr/>
          <p:nvPr/>
        </p:nvSpPr>
        <p:spPr>
          <a:xfrm>
            <a:off x="612649" y="1563624"/>
            <a:ext cx="2075687" cy="49286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IZGLED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Starac u crvenoj kabanici, dostojanstven i miran. Sjedi pred najljepšim dvorom unutar golemog duba (hrasta).U njegovu dubu ima sedam zlatnih dvorova i osmo selo ograđeno srebrnom ogradicom – bajkovito kraljevstvo unutar prirode. Iz njegove pojave zrači mudar, tih autoritet, nije </a:t>
            </a:r>
            <a:r>
              <a:rPr lang="hr-HR" sz="1600" dirty="0" err="1"/>
              <a:t>zastrašujuć</a:t>
            </a:r>
            <a:r>
              <a:rPr lang="hr-HR" sz="1600" dirty="0"/>
              <a:t>, već svevremenski.</a:t>
            </a: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5DA84F41-E790-90FA-C92E-BAE31439E568}"/>
              </a:ext>
            </a:extLst>
          </p:cNvPr>
          <p:cNvSpPr/>
          <p:nvPr/>
        </p:nvSpPr>
        <p:spPr>
          <a:xfrm>
            <a:off x="2825497" y="1563624"/>
            <a:ext cx="4315968" cy="2403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PONAŠANJE I MOĆ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Vladar šume, ali ne nameće svoju moć, djeluje kada ga zazovu. Upravlja vremenom i sjećanjem, može vratiti majku u prošlost, ali i dati dar zaborava i obnavljanja. Poštuje slobodnu volju – nudi pomoć, ali ne prisiljava. Ima vlast nad šumskim silama, ali najjača mu je moć mudrost i čekanje prave odluke.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B9EB7C8E-C373-5ED8-8BF2-201E994EDB48}"/>
              </a:ext>
            </a:extLst>
          </p:cNvPr>
          <p:cNvSpPr/>
          <p:nvPr/>
        </p:nvSpPr>
        <p:spPr>
          <a:xfrm>
            <a:off x="2825497" y="4088510"/>
            <a:ext cx="4315967" cy="2403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SIMBOLIKA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Predstavlja mudrost prirode, zavičajnu snagu, savjest predaka. Njegova šuma je prostor u kojem se ispituje vrijednost obitelji, ljubavi i istine. </a:t>
            </a:r>
            <a:r>
              <a:rPr lang="hr-HR" sz="1600" dirty="0" err="1"/>
              <a:t>Stribor</a:t>
            </a:r>
            <a:r>
              <a:rPr lang="hr-HR" sz="1600" dirty="0"/>
              <a:t> utjelovljuje savršeni red prirodnog svijeta, suprotnost ljudskoj sljepoći i zaboravu. </a:t>
            </a:r>
          </a:p>
        </p:txBody>
      </p:sp>
    </p:spTree>
    <p:extLst>
      <p:ext uri="{BB962C8B-B14F-4D97-AF65-F5344CB8AC3E}">
        <p14:creationId xmlns:p14="http://schemas.microsoft.com/office/powerpoint/2010/main" val="3872942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D79DA-1AAB-A81C-AEA1-DDFDD7353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47B026-9675-A4D7-6E8B-26C05B37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384" y="365125"/>
            <a:ext cx="5995416" cy="1325563"/>
          </a:xfrm>
        </p:spPr>
        <p:txBody>
          <a:bodyPr>
            <a:normAutofit/>
          </a:bodyPr>
          <a:lstStyle/>
          <a:p>
            <a:r>
              <a:rPr lang="hr-HR" sz="3600" b="1" dirty="0"/>
              <a:t>Div Regoč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FA246FC5-94C5-52F3-DBCF-ACA3AD2B9F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0" y="0"/>
            <a:ext cx="4572000" cy="6858000"/>
          </a:xfr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9675C7C9-AD2C-12D6-C57B-2F4B1D5B7EF2}"/>
              </a:ext>
            </a:extLst>
          </p:cNvPr>
          <p:cNvSpPr/>
          <p:nvPr/>
        </p:nvSpPr>
        <p:spPr>
          <a:xfrm>
            <a:off x="4782312" y="1581911"/>
            <a:ext cx="2359152" cy="51084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IZGLED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Divovskog rasta: „veći negoli najveći hrast”, „glava kao badanj”, „brada kao stog kukuruzovine”. Nosio je ogromni plašt od debela platna i remen širok pet hvati. Toliko je velik da izgleda kao „crkveni toranj povaljen uza zid”. Spava pod zidinama </a:t>
            </a:r>
            <a:r>
              <a:rPr lang="hr-HR" sz="1600" dirty="0" err="1"/>
              <a:t>Legena</a:t>
            </a:r>
            <a:r>
              <a:rPr lang="hr-HR" sz="1600" dirty="0"/>
              <a:t> grada, drevnog, napuštenog grada. Kad se kreće, tlo podrhtava – ima nadnaravnu fizičku snagu. Njegova pojava izaziva strah, ali nema zle naravi.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427F313F-A512-B93F-ED0C-633808FFF3AC}"/>
              </a:ext>
            </a:extLst>
          </p:cNvPr>
          <p:cNvSpPr/>
          <p:nvPr/>
        </p:nvSpPr>
        <p:spPr>
          <a:xfrm>
            <a:off x="7251192" y="1581910"/>
            <a:ext cx="4370832" cy="2237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PONAŠANJE I MOĆ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Tisuću godina sam broji kamenje </a:t>
            </a:r>
            <a:r>
              <a:rPr lang="hr-HR" sz="1600" dirty="0" err="1"/>
              <a:t>Legena</a:t>
            </a:r>
            <a:r>
              <a:rPr lang="hr-HR" sz="1600" dirty="0"/>
              <a:t> grada, ne postavlja pitanja o svijetu. Jednostavan i </a:t>
            </a:r>
            <a:r>
              <a:rPr lang="hr-HR" sz="1600" dirty="0" err="1"/>
              <a:t>sporouman</a:t>
            </a:r>
            <a:r>
              <a:rPr lang="hr-HR" sz="1600" dirty="0"/>
              <a:t>, sve prihvaća bez mržnje ili sumnje. Uz pomoć </a:t>
            </a:r>
            <a:r>
              <a:rPr lang="hr-HR" sz="1600" dirty="0" err="1"/>
              <a:t>Kosjenke</a:t>
            </a:r>
            <a:r>
              <a:rPr lang="hr-HR" sz="1600" dirty="0"/>
              <a:t> otkriva emocije, svijet izvan svoje navike i želju da pomogne. Ima golemu snagu – probija zemlju, zaustavlja bujicu, spašava djecu. 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6C10CDCB-75AE-C26A-2036-09E532A9EBC8}"/>
              </a:ext>
            </a:extLst>
          </p:cNvPr>
          <p:cNvSpPr/>
          <p:nvPr/>
        </p:nvSpPr>
        <p:spPr>
          <a:xfrm>
            <a:off x="7251192" y="3959352"/>
            <a:ext cx="4370832" cy="2731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SIMBOLIKA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Regoč je dobri div, ogroman je, ali blag. Čuvar je napuštene prošlosti – grad </a:t>
            </a:r>
            <a:r>
              <a:rPr lang="hr-HR" sz="1600" dirty="0" err="1"/>
              <a:t>Legen</a:t>
            </a:r>
            <a:r>
              <a:rPr lang="hr-HR" sz="1600" dirty="0"/>
              <a:t> predstavlja davnu slavu, Regoč čuva ono što je ostalo. Njegovo brojanje simbolizira trajnost, pamćenje, upornost i mir. Prikazuje narodnu predodžbu jednostavnog čovjeka koji svojim dobrim djelima nadilazi mudrace. Na kraju se vraća svijetu koji poznaje.</a:t>
            </a:r>
          </a:p>
        </p:txBody>
      </p:sp>
    </p:spTree>
    <p:extLst>
      <p:ext uri="{BB962C8B-B14F-4D97-AF65-F5344CB8AC3E}">
        <p14:creationId xmlns:p14="http://schemas.microsoft.com/office/powerpoint/2010/main" val="617155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2CB254-2A85-B6BE-D70F-498AFF1CB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0691E39-CE1D-3456-0FDF-990774C79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6FBABCCD-D57D-37E5-6E6B-4929C6F0C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600074"/>
            <a:ext cx="6035040" cy="6526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Vila </a:t>
            </a:r>
            <a:r>
              <a:rPr lang="hr-HR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Kosjenka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0E2D1E0C-406A-3291-0D55-66834372E2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830" b="2830"/>
          <a:stretch/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id="{DD28AB42-16ED-29E9-8140-273AFE50E012}"/>
              </a:ext>
            </a:extLst>
          </p:cNvPr>
          <p:cNvSpPr/>
          <p:nvPr/>
        </p:nvSpPr>
        <p:spPr>
          <a:xfrm>
            <a:off x="612649" y="1563624"/>
            <a:ext cx="2075687" cy="49286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IZGLED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Vila sitna i nježna, prvi put sišla s oblaka na zemlju – simbol novog i neiskvarenog. Ima zlatnu kosu kojom šiba konjiće dok vile jašu po livadi – kosa kao čarobni rekvizit. Po izgledu slična djetetu ili djevojčici – blistava, vilinska, lagana. Kad Regoču sjedi na ramenu, on je velik kao planina, a ona kao latica – kontrast veličine i snage.</a:t>
            </a: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76B04A62-2E74-F14E-4017-8E1875A18FAF}"/>
              </a:ext>
            </a:extLst>
          </p:cNvPr>
          <p:cNvSpPr/>
          <p:nvPr/>
        </p:nvSpPr>
        <p:spPr>
          <a:xfrm>
            <a:off x="2825497" y="1563624"/>
            <a:ext cx="4315968" cy="2615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PONAŠANJE I MOĆ</a:t>
            </a:r>
          </a:p>
          <a:p>
            <a:pPr algn="ctr"/>
            <a:endParaRPr lang="hr-HR" sz="1600" dirty="0"/>
          </a:p>
          <a:p>
            <a:pPr algn="ctr"/>
            <a:r>
              <a:rPr lang="pl-PL" sz="1600" dirty="0"/>
              <a:t>Znatno mudrija od Regoča, iako je manja i fizički slabija. </a:t>
            </a:r>
            <a:r>
              <a:rPr lang="hr-HR" sz="1600" dirty="0"/>
              <a:t>Iako je sitna, njezino srce i hrabrost su golemi – bori se protiv zla, pomaže Regoču, brani nevine. Njezin glas istine i pravde ima snagu mijenjati događaje – njezina prisutnost je odlučujuća u sukobu dobra i zla. Vodi Regoča, usmjerava ga te prokazuje laži i prevare.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D602FBBC-BB72-C483-3770-FBDE8AD0E170}"/>
              </a:ext>
            </a:extLst>
          </p:cNvPr>
          <p:cNvSpPr/>
          <p:nvPr/>
        </p:nvSpPr>
        <p:spPr>
          <a:xfrm>
            <a:off x="2825497" y="4278250"/>
            <a:ext cx="4315967" cy="22139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SIMBOLIKA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Predstavlja dobrotu, nevinu mudrost i hrabrost srca. Spaja svijet vila i svijet ljudi – nebeska čistoća na zemlji. </a:t>
            </a:r>
            <a:r>
              <a:rPr lang="hr-HR" sz="1600" dirty="0" err="1"/>
              <a:t>Kosjenka</a:t>
            </a:r>
            <a:r>
              <a:rPr lang="hr-HR" sz="1600" dirty="0"/>
              <a:t> je simbol unutarnje snage djevojčice koja se ne boji ni najvećeg izazova. Njezin odlazak nakon što je Regoč shvatio sve što treba, pokazuje kako dobra djela ostavljaju trag i kad nas više nema.</a:t>
            </a:r>
          </a:p>
        </p:txBody>
      </p:sp>
    </p:spTree>
    <p:extLst>
      <p:ext uri="{BB962C8B-B14F-4D97-AF65-F5344CB8AC3E}">
        <p14:creationId xmlns:p14="http://schemas.microsoft.com/office/powerpoint/2010/main" val="3025762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38363-99BE-EC95-CFA3-AE619C2C5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416560-F8A9-A182-A449-492B0EF2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384" y="365125"/>
            <a:ext cx="5995416" cy="1325563"/>
          </a:xfrm>
        </p:spPr>
        <p:txBody>
          <a:bodyPr>
            <a:normAutofit/>
          </a:bodyPr>
          <a:lstStyle/>
          <a:p>
            <a:r>
              <a:rPr lang="hr-HR" sz="3600" b="1" dirty="0" err="1"/>
              <a:t>Mokoš</a:t>
            </a:r>
            <a:r>
              <a:rPr lang="hr-HR" sz="3600" b="1" dirty="0"/>
              <a:t> – Sunčeva baka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005B2F95-648B-16B0-4071-FC1F8086B4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0" y="0"/>
            <a:ext cx="4572000" cy="6858000"/>
          </a:xfr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0CAE50C2-A3B1-4D3E-1914-7F79BFDBD822}"/>
              </a:ext>
            </a:extLst>
          </p:cNvPr>
          <p:cNvSpPr/>
          <p:nvPr/>
        </p:nvSpPr>
        <p:spPr>
          <a:xfrm>
            <a:off x="4782312" y="1581911"/>
            <a:ext cx="1664208" cy="51084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IZGLED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Obično se pojavljuje u liku bake u dronjcima, ali nije prava baka. Ima sposobnost preobrazbe: u pticu, zmiju, djevojku, vranu… U ključnoj sceni pojavljuje se kao crna vrana na sljemenu doma čađavoga.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9E551005-EB52-790E-67D7-A2BB3B3656FA}"/>
              </a:ext>
            </a:extLst>
          </p:cNvPr>
          <p:cNvSpPr/>
          <p:nvPr/>
        </p:nvSpPr>
        <p:spPr>
          <a:xfrm>
            <a:off x="6537960" y="1581911"/>
            <a:ext cx="5084064" cy="27059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PONAŠANJE I MOĆ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 err="1"/>
              <a:t>Mokoš</a:t>
            </a:r>
            <a:r>
              <a:rPr lang="hr-HR" sz="1600" dirty="0"/>
              <a:t> je čarobnica. Posjeduje znanje o ljutim travama i krepkim pregovorima – sposobna bajati, liječiti i nanositi štetu. Stanovala je na kraju močvara, gdje zimi Sunce boravi i pomlađuje se – </a:t>
            </a:r>
            <a:r>
              <a:rPr lang="hr-HR" sz="1600" dirty="0" err="1"/>
              <a:t>Mokoš</a:t>
            </a:r>
            <a:r>
              <a:rPr lang="hr-HR" sz="1600" dirty="0"/>
              <a:t> je Sunčeva „dadilja”. Može sudbinski pomagati ili nauditi – sve ovisi o tome je li joj se tko zamjerio. Kad joj se Neva </a:t>
            </a:r>
            <a:r>
              <a:rPr lang="hr-HR" sz="1600" dirty="0" err="1"/>
              <a:t>Nevičica</a:t>
            </a:r>
            <a:r>
              <a:rPr lang="hr-HR" sz="1600" dirty="0"/>
              <a:t> zamjeri (jer nije poslušala njezinu zapovijed), odbija pomoći. Na kraju pod prijetnjom Sunca ipak pomaže junacima.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A769F784-ABFB-11D7-449C-DD180B9BB445}"/>
              </a:ext>
            </a:extLst>
          </p:cNvPr>
          <p:cNvSpPr/>
          <p:nvPr/>
        </p:nvSpPr>
        <p:spPr>
          <a:xfrm>
            <a:off x="6537960" y="4434840"/>
            <a:ext cx="5084064" cy="2255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SIMBOLIKA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Predstavlja staro slavensko božanstvo povezano s prirodom, vodom i sudbinom. Simbol je dvojake naravi prirode: može darivati život, ali i uzeti ga. U bajci je čuvarica ravnoteže i pravde, ali pravdu tumači po vlastitom nahođenju i osjećajima. </a:t>
            </a:r>
            <a:r>
              <a:rPr lang="hr-HR" sz="1600" dirty="0" err="1"/>
              <a:t>Mokoš</a:t>
            </a:r>
            <a:r>
              <a:rPr lang="hr-HR" sz="1600" dirty="0"/>
              <a:t> je oličenje snage prirode koja je na strani dobrih i pravednih, ali ne oprašta lako uvrede.</a:t>
            </a:r>
          </a:p>
        </p:txBody>
      </p:sp>
    </p:spTree>
    <p:extLst>
      <p:ext uri="{BB962C8B-B14F-4D97-AF65-F5344CB8AC3E}">
        <p14:creationId xmlns:p14="http://schemas.microsoft.com/office/powerpoint/2010/main" val="1365943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77B07F-74E3-FFA9-3D60-DEBCD59D7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003380D-68F6-A42B-4A9F-97E50AB6B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351DB107-4596-9CBF-08CB-6B9D423BA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600074"/>
            <a:ext cx="6035040" cy="6526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Vile zatočnice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20E63192-B5AE-B099-16E5-08B400DBF7D8}"/>
              </a:ext>
            </a:extLst>
          </p:cNvPr>
          <p:cNvSpPr/>
          <p:nvPr/>
        </p:nvSpPr>
        <p:spPr>
          <a:xfrm>
            <a:off x="612649" y="1563624"/>
            <a:ext cx="1408175" cy="49286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IZGLED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Sedam moćnih vila s velikim krilima. Oči im sijevaju vatrene iskrice, krila su im široka i mračna.</a:t>
            </a: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6D7FD2FF-E5D4-C490-93C3-875600423EF8}"/>
              </a:ext>
            </a:extLst>
          </p:cNvPr>
          <p:cNvSpPr/>
          <p:nvPr/>
        </p:nvSpPr>
        <p:spPr>
          <a:xfrm>
            <a:off x="2157984" y="1563624"/>
            <a:ext cx="4983481" cy="2880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PONAŠANJE I MOĆ</a:t>
            </a:r>
          </a:p>
          <a:p>
            <a:pPr algn="ctr"/>
            <a:endParaRPr lang="hr-HR" sz="1600" dirty="0"/>
          </a:p>
          <a:p>
            <a:pPr algn="ctr"/>
            <a:r>
              <a:rPr lang="pl-PL" sz="1600" dirty="0"/>
              <a:t>Dvorkinje Zmaja Ognjenoga na Kitež-planini. U stanju su stvarati oluje i hujati kroz oblake. Njihova prisutnost izaziva strah, mrak, vjetrove i kišu</a:t>
            </a:r>
            <a:r>
              <a:rPr lang="hr-HR" sz="1600" dirty="0"/>
              <a:t>. Žele se osvetiti ljudskom rodu. Vijećaju o zlim stvarima, njihove misli privlače crne šumske ose. Maštaju o smrti djeteta, raduju se kada </a:t>
            </a:r>
            <a:r>
              <a:rPr lang="hr-HR" sz="1600" dirty="0" err="1"/>
              <a:t>Jaglenac</a:t>
            </a:r>
            <a:r>
              <a:rPr lang="hr-HR" sz="1600" dirty="0"/>
              <a:t> padne u vučju rupu. Boje se križa, zvona i sunca – simbola dobra. Najmlađa Zatočnica pokazuje zavist i lakomost prema </a:t>
            </a:r>
            <a:r>
              <a:rPr lang="hr-HR" sz="1600" dirty="0" err="1"/>
              <a:t>Rutvičinu</a:t>
            </a:r>
            <a:r>
              <a:rPr lang="hr-HR" sz="1600" dirty="0"/>
              <a:t> pojasu.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1A7B33D0-F2D4-083E-0DF7-B10813C76277}"/>
              </a:ext>
            </a:extLst>
          </p:cNvPr>
          <p:cNvSpPr/>
          <p:nvPr/>
        </p:nvSpPr>
        <p:spPr>
          <a:xfrm>
            <a:off x="2157983" y="4572000"/>
            <a:ext cx="4983481" cy="1920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SIMBOLIKA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Predstavnice zla, posljednje zlobne vile u svijetu ljudi. Utjelovljuju zavist, pakost, prijevaru i iskušenje. Njihovo propadanje simbolizira kraj vilinskog doba zla i dolazak svjetla. Umiru kad ih dotakne milosrđe, vjera i svjetlost.</a:t>
            </a:r>
          </a:p>
        </p:txBody>
      </p:sp>
      <p:pic>
        <p:nvPicPr>
          <p:cNvPr id="6" name="Slika 5" descr="Slika na kojoj se prikazuje slikanje, skeč, crtež, umjetničko djelo&#10;&#10;Sadržaj generiran umjetnom inteligencijom može biti netočan.">
            <a:extLst>
              <a:ext uri="{FF2B5EF4-FFF2-40B4-BE49-F238E27FC236}">
                <a16:creationId xmlns:a16="http://schemas.microsoft.com/office/drawing/2014/main" id="{F47D58CF-4C31-C5A0-2E59-6808ECBBF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624" y="0"/>
            <a:ext cx="4913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59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1F3EE-4089-2D7D-A532-F69331586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E9027F-355D-B8C8-ECD4-DBF80FE1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384" y="365125"/>
            <a:ext cx="5995416" cy="1325563"/>
          </a:xfrm>
        </p:spPr>
        <p:txBody>
          <a:bodyPr>
            <a:normAutofit/>
          </a:bodyPr>
          <a:lstStyle/>
          <a:p>
            <a:r>
              <a:rPr lang="hr-HR" sz="3600" b="1" dirty="0"/>
              <a:t>Zmaj Ognjeni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EA9D46C0-763B-73E2-F679-CC9ABDC755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72000" cy="6858000"/>
          </a:xfr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8D5B3147-0CEC-59B5-2B65-36D384A89EFA}"/>
              </a:ext>
            </a:extLst>
          </p:cNvPr>
          <p:cNvSpPr/>
          <p:nvPr/>
        </p:nvSpPr>
        <p:spPr>
          <a:xfrm>
            <a:off x="4782312" y="1581911"/>
            <a:ext cx="1664208" cy="51084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IZGLED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Nije opisan izgled. Epitet „Ognjeni” (vatreni)  sugerira povezanost s vatrom i razornom moći, živi na </a:t>
            </a:r>
          </a:p>
          <a:p>
            <a:pPr algn="ctr"/>
            <a:r>
              <a:rPr lang="hr-HR" sz="1600" dirty="0" err="1"/>
              <a:t>Kitež</a:t>
            </a:r>
            <a:r>
              <a:rPr lang="hr-HR" sz="1600" dirty="0"/>
              <a:t>-planini, koja je zastrašujuća i opasna – nitko tko u nju zaluta ne vraća se.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3ACEBB02-DB08-595E-2206-E0CCFC99AD64}"/>
              </a:ext>
            </a:extLst>
          </p:cNvPr>
          <p:cNvSpPr/>
          <p:nvPr/>
        </p:nvSpPr>
        <p:spPr>
          <a:xfrm>
            <a:off x="6537960" y="1581911"/>
            <a:ext cx="5084064" cy="23591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PONAŠANJE I MOĆ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Gospodari nad sedam zlih vila Zatočnica, koje za njega stvaraju oluju, maglu i nesreću. Njegov dvor (ili prebivalište) čuva se kao tvrđava tame i zla – nitko ne smije prići bez opasnosti, Zmaj simbolizira silu koju može poraziti samo nevinost i vjera (utjelovljeni u </a:t>
            </a:r>
            <a:r>
              <a:rPr lang="hr-HR" sz="1600" dirty="0" err="1"/>
              <a:t>Jaglencu</a:t>
            </a:r>
            <a:r>
              <a:rPr lang="hr-HR" sz="1600" dirty="0"/>
              <a:t> i </a:t>
            </a:r>
            <a:r>
              <a:rPr lang="hr-HR" sz="1600" dirty="0" err="1"/>
              <a:t>Rutvici</a:t>
            </a:r>
            <a:r>
              <a:rPr lang="hr-HR" sz="1600" dirty="0"/>
              <a:t>).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06164881-B13F-9A58-631A-7775A3736A57}"/>
              </a:ext>
            </a:extLst>
          </p:cNvPr>
          <p:cNvSpPr/>
          <p:nvPr/>
        </p:nvSpPr>
        <p:spPr>
          <a:xfrm>
            <a:off x="6537960" y="4160520"/>
            <a:ext cx="5084064" cy="25298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SIMBOLIKA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Zmaj je utjelovljenje zla, nepravde i prijetnje, koje se nadvijaju nad svijet dok nevina dječica ne unesu svjetlo i ljubav. </a:t>
            </a:r>
            <a:r>
              <a:rPr lang="hr-HR" sz="1600" dirty="0" err="1"/>
              <a:t>Kitež</a:t>
            </a:r>
            <a:r>
              <a:rPr lang="hr-HR" sz="1600" dirty="0"/>
              <a:t>-planina i Zmaj predstavljaju posljednje uporište starog zlog poretka – s njegovim nestankom dolazi novo doba bez vila i zmajeva. Njegov nestanak označava kraj bajkovite ere zlih stvorenja, ali i pobjedu ljubavi, hrabrosti i čiste savjesti.</a:t>
            </a:r>
          </a:p>
        </p:txBody>
      </p:sp>
    </p:spTree>
    <p:extLst>
      <p:ext uri="{BB962C8B-B14F-4D97-AF65-F5344CB8AC3E}">
        <p14:creationId xmlns:p14="http://schemas.microsoft.com/office/powerpoint/2010/main" val="202101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7AA007-A73C-0BD0-9F5A-F21BAD09E4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24CD455-CE1C-0BBC-6C11-C84E679B9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2" y="5735636"/>
            <a:ext cx="9144000" cy="827881"/>
          </a:xfrm>
        </p:spPr>
        <p:txBody>
          <a:bodyPr/>
          <a:lstStyle/>
          <a:p>
            <a:r>
              <a:rPr lang="hr-HR" dirty="0"/>
              <a:t>Ilustracije napravljene s pomoću </a:t>
            </a:r>
            <a:r>
              <a:rPr lang="hr-HR" dirty="0" err="1"/>
              <a:t>ChatGPT</a:t>
            </a:r>
            <a:r>
              <a:rPr lang="hr-HR" dirty="0"/>
              <a:t>-ja</a:t>
            </a:r>
          </a:p>
        </p:txBody>
      </p:sp>
    </p:spTree>
    <p:extLst>
      <p:ext uri="{BB962C8B-B14F-4D97-AF65-F5344CB8AC3E}">
        <p14:creationId xmlns:p14="http://schemas.microsoft.com/office/powerpoint/2010/main" val="3699897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6559640F-7E14-9DAD-2AF7-9081488F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0074"/>
            <a:ext cx="6035040" cy="10641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Svarožić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božanski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lik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svjetlosti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istine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Rezervirano mjesto sadržaja 7" descr="Slika na kojoj se prikazuje slikanje, odijevanje, Ljudsko lice, portret&#10;&#10;Sadržaj generiran umjetnom inteligencijom može biti netočan.">
            <a:extLst>
              <a:ext uri="{FF2B5EF4-FFF2-40B4-BE49-F238E27FC236}">
                <a16:creationId xmlns:a16="http://schemas.microsoft.com/office/drawing/2014/main" id="{98B6210A-0054-7F0D-1D4F-80E0607D0F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5543"/>
          <a:stretch>
            <a:fillRect/>
          </a:stretch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id="{5473232E-8E0E-7F77-301E-34D91C7F4210}"/>
              </a:ext>
            </a:extLst>
          </p:cNvPr>
          <p:cNvSpPr/>
          <p:nvPr/>
        </p:nvSpPr>
        <p:spPr>
          <a:xfrm>
            <a:off x="612648" y="2161424"/>
            <a:ext cx="2638093" cy="3910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IZGLED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Prekrasno momče u blistavu odijelu, oko njega zlatna kabanica koja trepti „kao zlatan barjak”. Toliko je blistav da ga ljudi jedva mogu gledati u lice. Dolazi kao sjajna svjetlost, iznenada se pojavljuje pred onima koji ga zazovu ili traže istinu. Govori vedro, ali strogo. Kad je razočaran, zlovoljno trese glavom i zlatnim pramenom.</a:t>
            </a: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EC5C17F2-8958-930D-CEC7-C7C41B087636}"/>
              </a:ext>
            </a:extLst>
          </p:cNvPr>
          <p:cNvSpPr/>
          <p:nvPr/>
        </p:nvSpPr>
        <p:spPr>
          <a:xfrm>
            <a:off x="3527274" y="2161423"/>
            <a:ext cx="3614190" cy="19168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PONAŠANJE I MOĆ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Njegova kabanica ima čudesnu moć – kada njome omota nekoga, pokazuje mu cijeli svijet: blago, vojske, zvijezde, nebo, oblake. Najavljuje sudbinu i daje upute za pravedan život.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2CC55D5A-66AC-0B7C-E7C9-19A287C6BCB6}"/>
              </a:ext>
            </a:extLst>
          </p:cNvPr>
          <p:cNvSpPr/>
          <p:nvPr/>
        </p:nvSpPr>
        <p:spPr>
          <a:xfrm>
            <a:off x="3527274" y="4322846"/>
            <a:ext cx="3614190" cy="17064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SIMBOLIKA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Predstavlja </a:t>
            </a:r>
            <a:r>
              <a:rPr lang="hr-HR" sz="1600" b="1" dirty="0"/>
              <a:t>sunčevu svjetlost</a:t>
            </a:r>
            <a:r>
              <a:rPr lang="hr-HR" sz="1600" dirty="0"/>
              <a:t>, istinu i mudrost, ali i </a:t>
            </a:r>
            <a:r>
              <a:rPr lang="hr-HR" sz="1600" b="1" dirty="0"/>
              <a:t>moralni zakon</a:t>
            </a:r>
            <a:r>
              <a:rPr lang="hr-HR" sz="1600" dirty="0"/>
              <a:t> – u njegov zlatni dvor mogu samo oni čista srca.</a:t>
            </a:r>
          </a:p>
        </p:txBody>
      </p:sp>
    </p:spTree>
    <p:extLst>
      <p:ext uri="{BB962C8B-B14F-4D97-AF65-F5344CB8AC3E}">
        <p14:creationId xmlns:p14="http://schemas.microsoft.com/office/powerpoint/2010/main" val="1495474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6B6E8C-5253-3D11-8470-5943D242B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384" y="365125"/>
            <a:ext cx="5995416" cy="1325563"/>
          </a:xfrm>
        </p:spPr>
        <p:txBody>
          <a:bodyPr>
            <a:normAutofit/>
          </a:bodyPr>
          <a:lstStyle/>
          <a:p>
            <a:r>
              <a:rPr lang="hr-HR" sz="3600" b="1" dirty="0" err="1"/>
              <a:t>Bjesomar</a:t>
            </a:r>
            <a:r>
              <a:rPr lang="hr-HR" sz="3600" b="1" dirty="0"/>
              <a:t> – vladar šumskih bjesova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367CB5D-7718-58E3-4AB1-E10B5F70E1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0" y="0"/>
            <a:ext cx="4572000" cy="6858000"/>
          </a:xfr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E957A190-AF68-EEA4-7856-25B4AB8153F1}"/>
              </a:ext>
            </a:extLst>
          </p:cNvPr>
          <p:cNvSpPr/>
          <p:nvPr/>
        </p:nvSpPr>
        <p:spPr>
          <a:xfrm>
            <a:off x="5047488" y="1892808"/>
            <a:ext cx="2404872" cy="47975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IZGLED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 err="1"/>
              <a:t>Bjesomar</a:t>
            </a:r>
            <a:r>
              <a:rPr lang="hr-HR" sz="1600" dirty="0"/>
              <a:t> je velik, crn, snažan i strašan vladar zlih sila. Njegova pojava opisana je kao dolazak oblaka s vjetrom – silovit i nagao. Ima ljuto lice i velike rogove, stvorenje tame i straha.</a:t>
            </a:r>
          </a:p>
          <a:p>
            <a:pPr algn="ctr"/>
            <a:r>
              <a:rPr lang="hr-HR" sz="1600" dirty="0"/>
              <a:t>Bjesovi su „sitni, nakazni, guravi, mrljavi, razroki i svakojaki” – imaju različite tjelesne mane, što im daje demonski izgled.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B3EFC391-2A79-8ADC-F6B4-7872FDB01E6F}"/>
              </a:ext>
            </a:extLst>
          </p:cNvPr>
          <p:cNvSpPr/>
          <p:nvPr/>
        </p:nvSpPr>
        <p:spPr>
          <a:xfrm>
            <a:off x="7644384" y="1892332"/>
            <a:ext cx="3977640" cy="2578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PONAŠANJE I MOĆ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 err="1"/>
              <a:t>Bjesomar</a:t>
            </a:r>
            <a:r>
              <a:rPr lang="hr-HR" sz="1600" dirty="0"/>
              <a:t> je vladar svih bjesova. Pojavljuje se kad ga dozovu, a njegova prisutnost izaziva paniku i bijeg čak i kod njegovih vlastitih slugu. Pokušava zadržati ljude u neznanju i laži. Bjesovi su neozbiljni – „ zviždali, pištali, </a:t>
            </a:r>
            <a:r>
              <a:rPr lang="hr-HR" sz="1600" dirty="0" err="1"/>
              <a:t>ciculjigali</a:t>
            </a:r>
            <a:r>
              <a:rPr lang="hr-HR" sz="1600" dirty="0"/>
              <a:t> i lakrdijali”. Mogu se uvući čovjeku u dušu, ali se i boje gospodara.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1423CEE4-4F0B-25B2-E124-DB71B4F9AB16}"/>
              </a:ext>
            </a:extLst>
          </p:cNvPr>
          <p:cNvSpPr/>
          <p:nvPr/>
        </p:nvSpPr>
        <p:spPr>
          <a:xfrm>
            <a:off x="7644384" y="4672584"/>
            <a:ext cx="3977640" cy="20177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SIMBOLIKA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 err="1"/>
              <a:t>Bjesomar</a:t>
            </a:r>
            <a:r>
              <a:rPr lang="hr-HR" sz="1600" dirty="0"/>
              <a:t> simbolizira unutarnju tamu, laž, strah i sve ono što čovjeka sputava u traženju istine. Bjesovi predstavljaju strasti i poroke koji mogu čovjeka skrenuti s puta dobrote.</a:t>
            </a:r>
          </a:p>
        </p:txBody>
      </p:sp>
    </p:spTree>
    <p:extLst>
      <p:ext uri="{BB962C8B-B14F-4D97-AF65-F5344CB8AC3E}">
        <p14:creationId xmlns:p14="http://schemas.microsoft.com/office/powerpoint/2010/main" val="3358578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B3F66E-C0FA-A5A1-2D7E-B1D6E4DEA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D4F76DA-D7AE-50DC-DA85-516CD553A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C4127876-B8E2-7030-43F6-171B34C66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0074"/>
            <a:ext cx="6035040" cy="10184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Zora-djevojka – </a:t>
            </a:r>
            <a:r>
              <a:rPr lang="hr-HR" sz="3600" b="1" dirty="0"/>
              <a:t>prelijepa </a:t>
            </a:r>
            <a:r>
              <a:rPr lang="hr-HR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vila svitanja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FA7F5861-EBEE-7E1C-D98B-91CB30BD22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830" b="2830"/>
          <a:stretch/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id="{1BA937D9-FCA7-D061-AF71-69D457F6E5F0}"/>
              </a:ext>
            </a:extLst>
          </p:cNvPr>
          <p:cNvSpPr/>
          <p:nvPr/>
        </p:nvSpPr>
        <p:spPr>
          <a:xfrm>
            <a:off x="612648" y="2161424"/>
            <a:ext cx="2638093" cy="4096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IZGLED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Prelijepa djevojka: „Kad treći dan istom počelo svitati, </a:t>
            </a:r>
            <a:r>
              <a:rPr lang="hr-HR" sz="1600" dirty="0" err="1"/>
              <a:t>al</a:t>
            </a:r>
            <a:r>
              <a:rPr lang="hr-HR" sz="1600" dirty="0"/>
              <a:t> se iz mora izdigne srebrn čun, na njem zlatna vesla, a u čunu, kao kraljevna jasna, stoji blijeda Zora-djevojka.” Blijeda, „jasna kao kraljevna”, stoji dostojanstveno u srebrnom čunu. </a:t>
            </a:r>
          </a:p>
          <a:p>
            <a:pPr algn="ctr"/>
            <a:r>
              <a:rPr lang="hr-HR" sz="1600" dirty="0"/>
              <a:t>Pojavljuje se u trenutku svitanja, što simbolički povezuje s nadom, svježinom i početkom. </a:t>
            </a: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A684D829-E33E-6CF3-633F-5D691ECBDF8D}"/>
              </a:ext>
            </a:extLst>
          </p:cNvPr>
          <p:cNvSpPr/>
          <p:nvPr/>
        </p:nvSpPr>
        <p:spPr>
          <a:xfrm>
            <a:off x="3527274" y="2161423"/>
            <a:ext cx="3614190" cy="17064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PONAŠANJE I MOĆ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Ima sposobnost ispunjavanja želja, pomaže ljudima samo ako joj pristupe s poštovanjem i skromnošću.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F7166B79-DB37-5198-29FE-66B8B4538B02}"/>
              </a:ext>
            </a:extLst>
          </p:cNvPr>
          <p:cNvSpPr/>
          <p:nvPr/>
        </p:nvSpPr>
        <p:spPr>
          <a:xfrm>
            <a:off x="3527274" y="4032504"/>
            <a:ext cx="3614190" cy="22254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SIMBOLIKA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Daje Palunku ženu i potom dijete, ali i iskušenje – njezina pomoć nosi i odgovornost.</a:t>
            </a:r>
          </a:p>
          <a:p>
            <a:pPr algn="ctr"/>
            <a:r>
              <a:rPr lang="hr-HR" sz="1600" dirty="0"/>
              <a:t>U bijelom svjetlu jutra u njezinu čamcu sjaji zlatna jabuka – simbol obnove, nade.</a:t>
            </a:r>
          </a:p>
        </p:txBody>
      </p:sp>
    </p:spTree>
    <p:extLst>
      <p:ext uri="{BB962C8B-B14F-4D97-AF65-F5344CB8AC3E}">
        <p14:creationId xmlns:p14="http://schemas.microsoft.com/office/powerpoint/2010/main" val="4115286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928B9-6617-901B-21C7-0305CC42F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D16AFD-0826-8EC0-AE76-C835F3055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384" y="365125"/>
            <a:ext cx="5995416" cy="1325563"/>
          </a:xfrm>
        </p:spPr>
        <p:txBody>
          <a:bodyPr/>
          <a:lstStyle/>
          <a:p>
            <a:r>
              <a:rPr lang="hr-HR" dirty="0"/>
              <a:t>Morske Djevice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3140EAFA-557A-C55C-3DB1-777CF08280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0" y="0"/>
            <a:ext cx="4572000" cy="6858000"/>
          </a:xfr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C6DCCD71-D235-D28C-78A5-8C12F5ABEFF4}"/>
              </a:ext>
            </a:extLst>
          </p:cNvPr>
          <p:cNvSpPr/>
          <p:nvPr/>
        </p:nvSpPr>
        <p:spPr>
          <a:xfrm>
            <a:off x="5047488" y="1892808"/>
            <a:ext cx="2103120" cy="47975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IZGLED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Djevojke s dugim, raspuštenim kosama koje se „po valu rasteple”. Imaju srebrne peraje koje trepere dok se kreću po vodi. Lica su im rumena i nasmijana, a usta im se smiju – opisuju se kao vesele i zavodljive. Pojavljuju se na morskoj pučini, oko mlinskog kola što pluta na vodi.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EA6E8F3D-C047-7918-2C99-E053CA712108}"/>
              </a:ext>
            </a:extLst>
          </p:cNvPr>
          <p:cNvSpPr/>
          <p:nvPr/>
        </p:nvSpPr>
        <p:spPr>
          <a:xfrm>
            <a:off x="7251192" y="1892809"/>
            <a:ext cx="4370832" cy="19293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PONAŠANJE I MOĆ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Zavode i mame ljude u more – igraju se oko kola, zadržavajući ljude u svojem vilinskom krugu. Djeluju kao čuvarice ili posrednice između dvaju svjetova (kopna i podmorja). 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54ECE8FF-F85D-D39E-3267-111062CFDE8B}"/>
              </a:ext>
            </a:extLst>
          </p:cNvPr>
          <p:cNvSpPr/>
          <p:nvPr/>
        </p:nvSpPr>
        <p:spPr>
          <a:xfrm>
            <a:off x="7251192" y="4024313"/>
            <a:ext cx="4370832" cy="2666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SIMBOLIKA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Vilinska bića, sliče sirenama, ali nisu zle. Simboliziraju ljepotu, slobodu i opasnost žudnje – Palunko je njima očaran, ali ga vode u neizvjesnost. Njihovo kolo simbol je vječnosti, čarolije i mističnosti. Prikazane su kao zaigrane čuvarice morske tajne, nedohvatljive i moćne u svojoj zaigranosti.</a:t>
            </a:r>
          </a:p>
        </p:txBody>
      </p:sp>
    </p:spTree>
    <p:extLst>
      <p:ext uri="{BB962C8B-B14F-4D97-AF65-F5344CB8AC3E}">
        <p14:creationId xmlns:p14="http://schemas.microsoft.com/office/powerpoint/2010/main" val="1307100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BE1556-B6DB-34F8-90BA-E3EF754C1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163DB8C-C8D9-C4F6-A2DE-21ED4D52B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8B7379C9-1248-C070-3226-DC3D41B4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600074"/>
            <a:ext cx="6035040" cy="6526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Kralj Morski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00D2D906-DE41-0DCA-2A71-EAB325AB5D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830" b="7233"/>
          <a:stretch/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id="{B955BCE1-19D5-220F-5525-D46E66836ED4}"/>
              </a:ext>
            </a:extLst>
          </p:cNvPr>
          <p:cNvSpPr/>
          <p:nvPr/>
        </p:nvSpPr>
        <p:spPr>
          <a:xfrm>
            <a:off x="612649" y="1563624"/>
            <a:ext cx="2359152" cy="49286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IZGLED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Ima volovsku glavu na ljudskom tijelu – što mu daje dojam težine, snage i začudnosti. Ogromno tijelo, teške noge, golema glava – prikazuje ga se kao tromog diva. Leži u zlatnom pijesku, okružen živicom od zlata i pločom od koralja. Njegov svijet okružuje stakleni svod, biserni lusteri i koraljni stolovi – pravi kraljevski dvor u podmorju.</a:t>
            </a: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258422CA-F889-89B0-9082-C90F4AEA332F}"/>
              </a:ext>
            </a:extLst>
          </p:cNvPr>
          <p:cNvSpPr/>
          <p:nvPr/>
        </p:nvSpPr>
        <p:spPr>
          <a:xfrm>
            <a:off x="3176017" y="1563624"/>
            <a:ext cx="3965447" cy="2322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PONAŠANJE I MOĆ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Vlada morskim podzemljem, dvorana mu se proteže ispod mora, a more stoji kao da je stakleni zid. Ima nadzor nad čudnovatim stvorenjima. Njegova prisutnost izaziva tihu jezu, ali i čuđenje. Njegov smijeh podiže pijesak – i sam smijeh je sila.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9527ECFB-323C-54D5-61A7-E64FCBBC8080}"/>
              </a:ext>
            </a:extLst>
          </p:cNvPr>
          <p:cNvSpPr/>
          <p:nvPr/>
        </p:nvSpPr>
        <p:spPr>
          <a:xfrm>
            <a:off x="3176017" y="4088510"/>
            <a:ext cx="3965447" cy="2403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SIMBOLIKA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Predstavlja snagu mora, vrijeme i vječnost – njegovo kretanje je sporo, težak je, ali moćan. Susret s Kraljem Morskim označava granicu između svijeta živih i mrtvih, između stvarnog i čudesnog. Nije zloban, ali nije ni milostiv: on je sila, ne sudac.</a:t>
            </a:r>
          </a:p>
        </p:txBody>
      </p:sp>
    </p:spTree>
    <p:extLst>
      <p:ext uri="{BB962C8B-B14F-4D97-AF65-F5344CB8AC3E}">
        <p14:creationId xmlns:p14="http://schemas.microsoft.com/office/powerpoint/2010/main" val="229768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79281-2F72-465E-F0F4-220AF3CD2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42E106-6E28-514D-6EBB-E12ED327D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384" y="365125"/>
            <a:ext cx="5995416" cy="1325563"/>
          </a:xfrm>
        </p:spPr>
        <p:txBody>
          <a:bodyPr>
            <a:normAutofit/>
          </a:bodyPr>
          <a:lstStyle/>
          <a:p>
            <a:r>
              <a:rPr lang="hr-HR" sz="3600" b="1" dirty="0"/>
              <a:t>Baba </a:t>
            </a:r>
            <a:r>
              <a:rPr lang="hr-HR" sz="3600" b="1" dirty="0" err="1"/>
              <a:t>Poludnica</a:t>
            </a:r>
            <a:endParaRPr lang="hr-HR" sz="3600" b="1" dirty="0"/>
          </a:p>
        </p:txBody>
      </p:sp>
      <p:pic>
        <p:nvPicPr>
          <p:cNvPr id="6" name="Rezervirano mjesto sadržaja 5" descr="Slika na kojoj se prikazuje slikanje, crtež, skeč, sisavac&#10;&#10;Sadržaj generiran umjetnom inteligencijom može biti netočan.">
            <a:extLst>
              <a:ext uri="{FF2B5EF4-FFF2-40B4-BE49-F238E27FC236}">
                <a16:creationId xmlns:a16="http://schemas.microsoft.com/office/drawing/2014/main" id="{D015152F-FA3F-28C0-426E-2AD763905D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flipH="1">
            <a:off x="-72700" y="0"/>
            <a:ext cx="4704990" cy="6858000"/>
          </a:xfr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26D53D97-32A3-F4D7-18B6-434920AB5B54}"/>
              </a:ext>
            </a:extLst>
          </p:cNvPr>
          <p:cNvSpPr/>
          <p:nvPr/>
        </p:nvSpPr>
        <p:spPr>
          <a:xfrm>
            <a:off x="5047488" y="1892808"/>
            <a:ext cx="2404872" cy="47975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IZGLED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Stara baba, raščupane sijede kose, izobličenog lica.</a:t>
            </a:r>
          </a:p>
          <a:p>
            <a:pPr algn="ctr"/>
            <a:r>
              <a:rPr lang="hr-HR" sz="1600" dirty="0"/>
              <a:t>Opis lica: „nos joj se spustio, brada uzdignula do nosa, a usta uleknula.”</a:t>
            </a:r>
          </a:p>
          <a:p>
            <a:pPr algn="ctr"/>
            <a:r>
              <a:rPr lang="hr-HR" sz="1600" dirty="0"/>
              <a:t>Nosi crno zgužvano ruho, često prikazana sa štapom.</a:t>
            </a:r>
          </a:p>
          <a:p>
            <a:pPr algn="ctr"/>
            <a:r>
              <a:rPr lang="hr-HR" sz="1600" dirty="0"/>
              <a:t>Obitava među koprivama, koje dodatno simboliziraju bol i opasnost.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D54AF5D7-6778-A0C1-4D2B-1575A75B774B}"/>
              </a:ext>
            </a:extLst>
          </p:cNvPr>
          <p:cNvSpPr/>
          <p:nvPr/>
        </p:nvSpPr>
        <p:spPr>
          <a:xfrm>
            <a:off x="7644384" y="1892809"/>
            <a:ext cx="3977640" cy="22219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PONAŠANJE I MOĆ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Plaši i opominje djecu da ne prelaze plotove (ograde), tj. da ne krše zabrane. Ima podzemnu kuhinju s 12 velikih peći: 6 crvenih (gdje peče ovnove) I 6 žutih (gdje peče hljebove). Sve to za jedan obrok – simbol neumjerene proždrljivosti i prijetnje.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BFBDF852-4439-FBE9-F332-A37FDC9A8B19}"/>
              </a:ext>
            </a:extLst>
          </p:cNvPr>
          <p:cNvSpPr/>
          <p:nvPr/>
        </p:nvSpPr>
        <p:spPr>
          <a:xfrm>
            <a:off x="7644384" y="4316921"/>
            <a:ext cx="3977640" cy="23734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SIMBOLIKA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Predstavlja strah, kaznu i posljedice neposlušnosti. Iako prijeteća, njezina pojava ima odgojnu funkciju – granica dobra i zla. Ima nadnaravne moći – može povesti dijete pod zemlju, u podzemni svijet.</a:t>
            </a:r>
          </a:p>
        </p:txBody>
      </p:sp>
    </p:spTree>
    <p:extLst>
      <p:ext uri="{BB962C8B-B14F-4D97-AF65-F5344CB8AC3E}">
        <p14:creationId xmlns:p14="http://schemas.microsoft.com/office/powerpoint/2010/main" val="1888551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7D7C70-5606-6A7E-12A8-3EAB79804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C975D91-21C9-E719-749B-FE19E4443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180A20E8-E07D-66D6-210E-7F5493C18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600074"/>
            <a:ext cx="6035040" cy="6526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Bagan</a:t>
            </a:r>
            <a:r>
              <a:rPr lang="hr-HR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zaštitnik iz pšenice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434F58FF-174B-AA3B-A42A-56E46C461F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830" b="2830"/>
          <a:stretch/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id="{E02E6346-480D-C01B-4962-6B3467C34E6A}"/>
              </a:ext>
            </a:extLst>
          </p:cNvPr>
          <p:cNvSpPr/>
          <p:nvPr/>
        </p:nvSpPr>
        <p:spPr>
          <a:xfrm>
            <a:off x="612649" y="1563624"/>
            <a:ext cx="2075687" cy="49286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IZGLED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Sitno biće, manji od miša: „malen kao palac”, „sitniji od miša”. Ima konjska kopita umjesto stopala. Na glavi ima volovske roščiće – spoj više životinjskih obilježja. Uživljava se u kućni prostor: „Eno ga u pleteru, u svojem snopu pšenice i već spava” – pokazuje njegovu pripadnost domaćem okolišu.</a:t>
            </a: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1B5A326C-2905-0447-58D2-D4DDF63BDE62}"/>
              </a:ext>
            </a:extLst>
          </p:cNvPr>
          <p:cNvSpPr/>
          <p:nvPr/>
        </p:nvSpPr>
        <p:spPr>
          <a:xfrm>
            <a:off x="2825497" y="1563624"/>
            <a:ext cx="4315968" cy="2403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PONAŠANJE I MOĆ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Iako sitan, nevjerojatno je snažan, „jači od </a:t>
            </a:r>
            <a:r>
              <a:rPr lang="hr-HR" sz="1600" dirty="0" err="1"/>
              <a:t>Hrsa</a:t>
            </a:r>
            <a:r>
              <a:rPr lang="hr-HR" sz="1600" dirty="0"/>
              <a:t>” (divovsko biće). Snaga mu nije u tjelesnoj borbi nego u zaštiti i donošenju sreće. Prema slavenskom vjerovanju čuva rogatu marvu te donosi uspjeh i sreću domaćinu ako ga se pravilno poštuje. Ima vlastiti ograđeni kutak u staji gdje prebiva.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7BF66B1E-9ABA-8152-5FD5-F37100E06966}"/>
              </a:ext>
            </a:extLst>
          </p:cNvPr>
          <p:cNvSpPr/>
          <p:nvPr/>
        </p:nvSpPr>
        <p:spPr>
          <a:xfrm>
            <a:off x="2825497" y="4088510"/>
            <a:ext cx="4315967" cy="2403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SIMBOLIKA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Predstavlja duha zaštitnika domaćinstva, osobito stoke. Jedan je od </a:t>
            </a:r>
            <a:r>
              <a:rPr lang="hr-HR" sz="1600" i="1" dirty="0"/>
              <a:t>domaćih,</a:t>
            </a:r>
            <a:r>
              <a:rPr lang="hr-HR" sz="1600" dirty="0"/>
              <a:t> sitnih nadnaravnih bića koja štite i pomažu, ali se mogu i naljutiti ako ih se zanemari. Ima više životinjskih obilježja što upućuje na prirodnu snagu. </a:t>
            </a:r>
            <a:r>
              <a:rPr lang="hr-HR" sz="1600" dirty="0" err="1"/>
              <a:t>Bagan</a:t>
            </a:r>
            <a:r>
              <a:rPr lang="hr-HR" sz="1600" dirty="0"/>
              <a:t> u svom pleteru prikazuje mir, prisutnost u običnom, ali s čudesnim moćima.</a:t>
            </a:r>
          </a:p>
        </p:txBody>
      </p:sp>
    </p:spTree>
    <p:extLst>
      <p:ext uri="{BB962C8B-B14F-4D97-AF65-F5344CB8AC3E}">
        <p14:creationId xmlns:p14="http://schemas.microsoft.com/office/powerpoint/2010/main" val="1482486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97461-4E1E-08BD-2C04-344FF1C57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8D3F6E-3B90-EAA9-EF01-376E71E36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384" y="365125"/>
            <a:ext cx="5995416" cy="1325563"/>
          </a:xfrm>
        </p:spPr>
        <p:txBody>
          <a:bodyPr>
            <a:normAutofit/>
          </a:bodyPr>
          <a:lstStyle/>
          <a:p>
            <a:r>
              <a:rPr lang="hr-HR" sz="3600" b="1" dirty="0"/>
              <a:t>Malik </a:t>
            </a:r>
            <a:r>
              <a:rPr lang="hr-HR" sz="3600" b="1" dirty="0" err="1"/>
              <a:t>Tintilinić</a:t>
            </a:r>
            <a:r>
              <a:rPr lang="hr-HR" sz="3600" b="1" dirty="0"/>
              <a:t> i domaći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DF6FDF3A-F689-A859-42CF-59D53AD04D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8800"/>
          <a:stretch/>
        </p:blipFill>
        <p:spPr>
          <a:xfrm>
            <a:off x="0" y="0"/>
            <a:ext cx="4572000" cy="6858000"/>
          </a:xfr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A8430E9D-D61E-27B2-7577-5BFEC96B81B6}"/>
              </a:ext>
            </a:extLst>
          </p:cNvPr>
          <p:cNvSpPr/>
          <p:nvPr/>
        </p:nvSpPr>
        <p:spPr>
          <a:xfrm>
            <a:off x="4864608" y="1581911"/>
            <a:ext cx="2276856" cy="51084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IZGLED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Mužići visoki jedva do lakta, maleni i zdepasti. Crveni kožusi, kapice i opančići – sjaje poput plamena. Siva kosa i brada poput pepela, oči žarke kao živi ugljen. Izlaze iz luči na ognjištu, svaki plamen daje jednog. Kreću se živahno, „prebacuju se, cikću, hvataju se u kolo”. Kad mašu glavama, kapice im žare kao vatra.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19737B35-6C45-35ED-70EA-AF23AFBCF7C7}"/>
              </a:ext>
            </a:extLst>
          </p:cNvPr>
          <p:cNvSpPr/>
          <p:nvPr/>
        </p:nvSpPr>
        <p:spPr>
          <a:xfrm>
            <a:off x="7251192" y="1581911"/>
            <a:ext cx="4370832" cy="2779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PONAŠANJE I MOĆ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Zaštitnici kuće i ognjišta, pomažu dobrim domaćinima, a mogu se naljutiti ako ih se uvrijedi. Povezani su s elementom vatre, iz nje dolaze. Djeluju u zajedništvu. Malik </a:t>
            </a:r>
            <a:r>
              <a:rPr lang="hr-HR" sz="1600" dirty="0" err="1"/>
              <a:t>Tintilinić</a:t>
            </a:r>
            <a:r>
              <a:rPr lang="hr-HR" sz="1600" dirty="0"/>
              <a:t> </a:t>
            </a:r>
            <a:r>
              <a:rPr lang="pl-PL" sz="1600" dirty="0"/>
              <a:t>bistar je i okretniji od ostalih. Ima ključnu ulogu u spašavanju likova ili povezivanju svjetova.Ostali Domaći ga poštuju.</a:t>
            </a:r>
            <a:endParaRPr lang="hr-HR" sz="1600" dirty="0"/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EE104FC5-9D9B-46A3-62A6-44ED06AA52E8}"/>
              </a:ext>
            </a:extLst>
          </p:cNvPr>
          <p:cNvSpPr/>
          <p:nvPr/>
        </p:nvSpPr>
        <p:spPr>
          <a:xfrm>
            <a:off x="7251192" y="4453128"/>
            <a:ext cx="4370832" cy="2237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SIMBOLIKA</a:t>
            </a:r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Predstavljaju dobre duhove domaćeg prostora, osobito kuhinje i ognjišta, koje je nekoć bilo središte kućanstva. Njihov smijeh, igra i kolo simboliziraju radost, život i toplinu doma. </a:t>
            </a:r>
            <a:r>
              <a:rPr lang="hr-HR" sz="1600" dirty="0" err="1"/>
              <a:t>Tintilinić</a:t>
            </a:r>
            <a:r>
              <a:rPr lang="hr-HR" sz="1600" dirty="0"/>
              <a:t> predstavlja mudrost malih i poniznih, dosjetljivost, vjeru u dobro i obiteljsku toplinu. </a:t>
            </a:r>
          </a:p>
        </p:txBody>
      </p:sp>
    </p:spTree>
    <p:extLst>
      <p:ext uri="{BB962C8B-B14F-4D97-AF65-F5344CB8AC3E}">
        <p14:creationId xmlns:p14="http://schemas.microsoft.com/office/powerpoint/2010/main" val="15411867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2337</Words>
  <Application>Microsoft Office PowerPoint</Application>
  <PresentationFormat>Široki zaslon</PresentationFormat>
  <Paragraphs>150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Tema sustava Office</vt:lpstr>
      <vt:lpstr>Mitološki likovi  u Ivaninim bajkama</vt:lpstr>
      <vt:lpstr>Svarožić – božanski lik svjetlosti i istine</vt:lpstr>
      <vt:lpstr>Bjesomar – vladar šumskih bjesova</vt:lpstr>
      <vt:lpstr>Zora-djevojka – prelijepa vila svitanja</vt:lpstr>
      <vt:lpstr>Morske Djevice</vt:lpstr>
      <vt:lpstr>Kralj Morski</vt:lpstr>
      <vt:lpstr>Baba Poludnica</vt:lpstr>
      <vt:lpstr>Bagan – zaštitnik iz pšenice</vt:lpstr>
      <vt:lpstr>Malik Tintilinić i domaći</vt:lpstr>
      <vt:lpstr>Stribor – starješina domaćih</vt:lpstr>
      <vt:lpstr>Div Regoč</vt:lpstr>
      <vt:lpstr>Vila Kosjenka</vt:lpstr>
      <vt:lpstr>Mokoš – Sunčeva baka</vt:lpstr>
      <vt:lpstr>Vile zatočnice</vt:lpstr>
      <vt:lpstr>Zmaj Ognjeni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Martina Valec-Rebić</dc:creator>
  <cp:lastModifiedBy>Martina Valec-Rebić</cp:lastModifiedBy>
  <cp:revision>1</cp:revision>
  <dcterms:created xsi:type="dcterms:W3CDTF">2025-06-17T11:16:37Z</dcterms:created>
  <dcterms:modified xsi:type="dcterms:W3CDTF">2025-06-17T14:15:47Z</dcterms:modified>
</cp:coreProperties>
</file>